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87" r:id="rId3"/>
    <p:sldId id="285" r:id="rId4"/>
    <p:sldId id="302" r:id="rId5"/>
    <p:sldId id="303" r:id="rId6"/>
    <p:sldId id="295" r:id="rId7"/>
    <p:sldId id="276" r:id="rId8"/>
    <p:sldId id="277" r:id="rId9"/>
    <p:sldId id="299" r:id="rId10"/>
    <p:sldId id="280" r:id="rId11"/>
    <p:sldId id="267" r:id="rId12"/>
    <p:sldId id="266" r:id="rId13"/>
    <p:sldId id="286" r:id="rId14"/>
    <p:sldId id="298" r:id="rId15"/>
    <p:sldId id="278" r:id="rId16"/>
    <p:sldId id="262" r:id="rId17"/>
    <p:sldId id="279" r:id="rId18"/>
    <p:sldId id="288" r:id="rId19"/>
    <p:sldId id="270" r:id="rId20"/>
    <p:sldId id="293" r:id="rId21"/>
    <p:sldId id="304" r:id="rId22"/>
    <p:sldId id="301" r:id="rId23"/>
    <p:sldId id="258" r:id="rId24"/>
    <p:sldId id="294" r:id="rId25"/>
    <p:sldId id="282" r:id="rId26"/>
  </p:sldIdLst>
  <p:sldSz cx="12192000" cy="6858000"/>
  <p:notesSz cx="7026275" cy="93122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87" autoAdjust="0"/>
    <p:restoredTop sz="94653" autoAdjust="0"/>
  </p:normalViewPr>
  <p:slideViewPr>
    <p:cSldViewPr snapToGrid="0">
      <p:cViewPr varScale="1">
        <p:scale>
          <a:sx n="75" d="100"/>
          <a:sy n="75" d="100"/>
        </p:scale>
        <p:origin x="420" y="44"/>
      </p:cViewPr>
      <p:guideLst/>
    </p:cSldViewPr>
  </p:slideViewPr>
  <p:outlineViewPr>
    <p:cViewPr>
      <p:scale>
        <a:sx n="33" d="100"/>
        <a:sy n="33" d="100"/>
      </p:scale>
      <p:origin x="0" y="-2634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41A6DC-D0C7-4524-A573-6BF060496A39}"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694A5430-9DA2-45FA-95FD-14F6B0A73522}">
      <dgm:prSet phldrT="[Text]"/>
      <dgm:spPr/>
      <dgm:t>
        <a:bodyPr/>
        <a:lstStyle/>
        <a:p>
          <a:r>
            <a:rPr lang="en-US" dirty="0"/>
            <a:t>Technology</a:t>
          </a:r>
        </a:p>
      </dgm:t>
    </dgm:pt>
    <dgm:pt modelId="{B79EFF53-6B96-43E9-9CA2-3F76E8FECD90}" type="parTrans" cxnId="{28D2D6BC-9B73-40D7-9579-7BDB34E49BDD}">
      <dgm:prSet/>
      <dgm:spPr/>
      <dgm:t>
        <a:bodyPr/>
        <a:lstStyle/>
        <a:p>
          <a:endParaRPr lang="en-US"/>
        </a:p>
      </dgm:t>
    </dgm:pt>
    <dgm:pt modelId="{F6815A11-FB69-4B82-908C-25814DED7668}" type="sibTrans" cxnId="{28D2D6BC-9B73-40D7-9579-7BDB34E49BDD}">
      <dgm:prSet/>
      <dgm:spPr/>
      <dgm:t>
        <a:bodyPr/>
        <a:lstStyle/>
        <a:p>
          <a:endParaRPr lang="en-US"/>
        </a:p>
      </dgm:t>
    </dgm:pt>
    <dgm:pt modelId="{46F1CC41-CC90-495F-BD24-B2EF84A45884}">
      <dgm:prSet phldrT="[Text]" custT="1"/>
      <dgm:spPr/>
      <dgm:t>
        <a:bodyPr/>
        <a:lstStyle/>
        <a:p>
          <a:r>
            <a:rPr lang="en-US" sz="1200" dirty="0"/>
            <a:t>Rapid innovation</a:t>
          </a:r>
        </a:p>
      </dgm:t>
    </dgm:pt>
    <dgm:pt modelId="{B58E0585-59A4-4307-8128-244C68650A81}" type="parTrans" cxnId="{3B0C3D3D-4D06-4059-8F51-AADF9DCEE7F9}">
      <dgm:prSet/>
      <dgm:spPr/>
      <dgm:t>
        <a:bodyPr/>
        <a:lstStyle/>
        <a:p>
          <a:endParaRPr lang="en-US"/>
        </a:p>
      </dgm:t>
    </dgm:pt>
    <dgm:pt modelId="{F0515914-A46F-460F-B6E8-A07D9D12A711}" type="sibTrans" cxnId="{3B0C3D3D-4D06-4059-8F51-AADF9DCEE7F9}">
      <dgm:prSet/>
      <dgm:spPr/>
      <dgm:t>
        <a:bodyPr/>
        <a:lstStyle/>
        <a:p>
          <a:endParaRPr lang="en-US"/>
        </a:p>
      </dgm:t>
    </dgm:pt>
    <dgm:pt modelId="{1A4C9DDD-3549-4634-A591-09B540556556}">
      <dgm:prSet phldrT="[Text]"/>
      <dgm:spPr/>
      <dgm:t>
        <a:bodyPr/>
        <a:lstStyle/>
        <a:p>
          <a:r>
            <a:rPr lang="en-US" dirty="0"/>
            <a:t>Business</a:t>
          </a:r>
        </a:p>
      </dgm:t>
    </dgm:pt>
    <dgm:pt modelId="{E6455269-D3CD-449B-A1D9-BE326574D0C1}" type="parTrans" cxnId="{6B61BCE1-7BCF-47B5-9AEA-418B36D8C647}">
      <dgm:prSet/>
      <dgm:spPr/>
      <dgm:t>
        <a:bodyPr/>
        <a:lstStyle/>
        <a:p>
          <a:endParaRPr lang="en-US"/>
        </a:p>
      </dgm:t>
    </dgm:pt>
    <dgm:pt modelId="{BFEF5FB7-31A6-48E7-9126-39E34C4C4423}" type="sibTrans" cxnId="{6B61BCE1-7BCF-47B5-9AEA-418B36D8C647}">
      <dgm:prSet/>
      <dgm:spPr/>
      <dgm:t>
        <a:bodyPr/>
        <a:lstStyle/>
        <a:p>
          <a:endParaRPr lang="en-US"/>
        </a:p>
      </dgm:t>
    </dgm:pt>
    <dgm:pt modelId="{78B82155-2905-4838-88EE-086F132905A9}">
      <dgm:prSet phldrT="[Text]"/>
      <dgm:spPr/>
      <dgm:t>
        <a:bodyPr/>
        <a:lstStyle/>
        <a:p>
          <a:r>
            <a:rPr lang="en-US" dirty="0"/>
            <a:t>Quality of products and services</a:t>
          </a:r>
        </a:p>
      </dgm:t>
    </dgm:pt>
    <dgm:pt modelId="{86F5F9EB-B225-4AC6-9734-9243F9D8C42C}" type="parTrans" cxnId="{3FCDD163-3999-43A7-90EC-3DB577D15EB8}">
      <dgm:prSet/>
      <dgm:spPr/>
      <dgm:t>
        <a:bodyPr/>
        <a:lstStyle/>
        <a:p>
          <a:endParaRPr lang="en-US"/>
        </a:p>
      </dgm:t>
    </dgm:pt>
    <dgm:pt modelId="{CB6F0D2B-91D2-46E6-9FDE-CE89852F24AF}" type="sibTrans" cxnId="{3FCDD163-3999-43A7-90EC-3DB577D15EB8}">
      <dgm:prSet/>
      <dgm:spPr/>
      <dgm:t>
        <a:bodyPr/>
        <a:lstStyle/>
        <a:p>
          <a:endParaRPr lang="en-US"/>
        </a:p>
      </dgm:t>
    </dgm:pt>
    <dgm:pt modelId="{FA16237D-9180-4FB8-A0D5-BBE839F9F4C9}">
      <dgm:prSet phldrT="[Text]" custT="1"/>
      <dgm:spPr/>
      <dgm:t>
        <a:bodyPr/>
        <a:lstStyle/>
        <a:p>
          <a:r>
            <a:rPr lang="en-US" sz="1200" dirty="0"/>
            <a:t>System life-cycle management</a:t>
          </a:r>
        </a:p>
      </dgm:t>
    </dgm:pt>
    <dgm:pt modelId="{0030AEF2-E794-4E60-8FEB-4ACE12850183}" type="parTrans" cxnId="{D9FD39B1-F7C4-400B-88BA-B1D7469D5733}">
      <dgm:prSet/>
      <dgm:spPr/>
      <dgm:t>
        <a:bodyPr/>
        <a:lstStyle/>
        <a:p>
          <a:endParaRPr lang="en-US"/>
        </a:p>
      </dgm:t>
    </dgm:pt>
    <dgm:pt modelId="{4D62B2D9-A016-491A-B581-2AE551D96E27}" type="sibTrans" cxnId="{D9FD39B1-F7C4-400B-88BA-B1D7469D5733}">
      <dgm:prSet/>
      <dgm:spPr/>
      <dgm:t>
        <a:bodyPr/>
        <a:lstStyle/>
        <a:p>
          <a:endParaRPr lang="en-US"/>
        </a:p>
      </dgm:t>
    </dgm:pt>
    <dgm:pt modelId="{DE8E9516-51DC-4311-A54A-F0889D769F52}">
      <dgm:prSet phldrT="[Text]" custT="1"/>
      <dgm:spPr/>
      <dgm:t>
        <a:bodyPr/>
        <a:lstStyle/>
        <a:p>
          <a:r>
            <a:rPr lang="en-US" sz="1200" dirty="0"/>
            <a:t>Systems quality</a:t>
          </a:r>
        </a:p>
      </dgm:t>
    </dgm:pt>
    <dgm:pt modelId="{BDEF9F60-F397-4EA6-90BB-96B35FEFB1EE}" type="parTrans" cxnId="{732BA676-1A2D-4A84-8E97-77F1A1E71FB5}">
      <dgm:prSet/>
      <dgm:spPr/>
      <dgm:t>
        <a:bodyPr/>
        <a:lstStyle/>
        <a:p>
          <a:endParaRPr lang="en-US"/>
        </a:p>
      </dgm:t>
    </dgm:pt>
    <dgm:pt modelId="{80CBC157-479C-4385-82F1-A70098D2EAE7}" type="sibTrans" cxnId="{732BA676-1A2D-4A84-8E97-77F1A1E71FB5}">
      <dgm:prSet/>
      <dgm:spPr/>
      <dgm:t>
        <a:bodyPr/>
        <a:lstStyle/>
        <a:p>
          <a:endParaRPr lang="en-US"/>
        </a:p>
      </dgm:t>
    </dgm:pt>
    <dgm:pt modelId="{2AB64937-88C6-4CF6-BDCF-0D0A7DA8CAA0}">
      <dgm:prSet phldrT="[Text]" custT="1"/>
      <dgm:spPr/>
      <dgm:t>
        <a:bodyPr/>
        <a:lstStyle/>
        <a:p>
          <a:r>
            <a:rPr lang="en-US" sz="1200" dirty="0"/>
            <a:t>Information quality</a:t>
          </a:r>
        </a:p>
      </dgm:t>
    </dgm:pt>
    <dgm:pt modelId="{D3900097-68D5-4A8F-9485-922C2BC3114A}" type="parTrans" cxnId="{674EE0D2-023D-4A01-A66C-9B4C791006DB}">
      <dgm:prSet/>
      <dgm:spPr/>
      <dgm:t>
        <a:bodyPr/>
        <a:lstStyle/>
        <a:p>
          <a:endParaRPr lang="en-US"/>
        </a:p>
      </dgm:t>
    </dgm:pt>
    <dgm:pt modelId="{41DAB80A-78D2-4A7D-B593-0BACC83551D4}" type="sibTrans" cxnId="{674EE0D2-023D-4A01-A66C-9B4C791006DB}">
      <dgm:prSet/>
      <dgm:spPr/>
      <dgm:t>
        <a:bodyPr/>
        <a:lstStyle/>
        <a:p>
          <a:endParaRPr lang="en-US"/>
        </a:p>
      </dgm:t>
    </dgm:pt>
    <dgm:pt modelId="{392CF91D-4938-4236-AE4F-488CEB1227CB}">
      <dgm:prSet phldrT="[Text]" custT="1"/>
      <dgm:spPr/>
      <dgm:t>
        <a:bodyPr/>
        <a:lstStyle/>
        <a:p>
          <a:r>
            <a:rPr lang="en-US" sz="1200" dirty="0"/>
            <a:t>Usability &amp; user satisfaction, </a:t>
          </a:r>
        </a:p>
      </dgm:t>
    </dgm:pt>
    <dgm:pt modelId="{78F8522C-A7AA-47EA-9D18-4AA57A67FBD1}" type="parTrans" cxnId="{818D710E-C142-4BF3-8A35-9F0099CB7449}">
      <dgm:prSet/>
      <dgm:spPr/>
      <dgm:t>
        <a:bodyPr/>
        <a:lstStyle/>
        <a:p>
          <a:endParaRPr lang="en-US"/>
        </a:p>
      </dgm:t>
    </dgm:pt>
    <dgm:pt modelId="{F39CEEA9-0181-4C8D-814F-9CB86079FBDF}" type="sibTrans" cxnId="{818D710E-C142-4BF3-8A35-9F0099CB7449}">
      <dgm:prSet/>
      <dgm:spPr/>
      <dgm:t>
        <a:bodyPr/>
        <a:lstStyle/>
        <a:p>
          <a:endParaRPr lang="en-US"/>
        </a:p>
      </dgm:t>
    </dgm:pt>
    <dgm:pt modelId="{A4237C9A-F9C3-46C3-A84D-0F53B0696783}">
      <dgm:prSet phldrT="[Text]"/>
      <dgm:spPr/>
      <dgm:t>
        <a:bodyPr/>
        <a:lstStyle/>
        <a:p>
          <a:r>
            <a:rPr lang="en-US" dirty="0"/>
            <a:t>Profit &amp; Loss</a:t>
          </a:r>
        </a:p>
      </dgm:t>
    </dgm:pt>
    <dgm:pt modelId="{8036E708-C196-405D-AD4A-178BB2D665C3}" type="parTrans" cxnId="{A152C359-79E9-4DCB-8DC2-82CC31B4E0EB}">
      <dgm:prSet/>
      <dgm:spPr/>
      <dgm:t>
        <a:bodyPr/>
        <a:lstStyle/>
        <a:p>
          <a:endParaRPr lang="en-US"/>
        </a:p>
      </dgm:t>
    </dgm:pt>
    <dgm:pt modelId="{51907A14-3A8C-471F-9634-21595A44133F}" type="sibTrans" cxnId="{A152C359-79E9-4DCB-8DC2-82CC31B4E0EB}">
      <dgm:prSet/>
      <dgm:spPr/>
      <dgm:t>
        <a:bodyPr/>
        <a:lstStyle/>
        <a:p>
          <a:endParaRPr lang="en-US"/>
        </a:p>
      </dgm:t>
    </dgm:pt>
    <dgm:pt modelId="{145374A6-D922-4772-80E8-A8B8B5DDB7F4}">
      <dgm:prSet phldrT="[Text]"/>
      <dgm:spPr/>
      <dgm:t>
        <a:bodyPr/>
        <a:lstStyle/>
        <a:p>
          <a:r>
            <a:rPr lang="en-US" dirty="0"/>
            <a:t>ROI of IS/IT </a:t>
          </a:r>
        </a:p>
      </dgm:t>
    </dgm:pt>
    <dgm:pt modelId="{A85BF3AE-A375-49F8-8F2D-E5E147E8CA62}" type="parTrans" cxnId="{673B856E-2670-4E37-8BD5-A1185C6403E6}">
      <dgm:prSet/>
      <dgm:spPr/>
      <dgm:t>
        <a:bodyPr/>
        <a:lstStyle/>
        <a:p>
          <a:endParaRPr lang="en-US"/>
        </a:p>
      </dgm:t>
    </dgm:pt>
    <dgm:pt modelId="{FEB00C8E-575F-4169-BF9A-BB1BEB92E129}" type="sibTrans" cxnId="{673B856E-2670-4E37-8BD5-A1185C6403E6}">
      <dgm:prSet/>
      <dgm:spPr/>
      <dgm:t>
        <a:bodyPr/>
        <a:lstStyle/>
        <a:p>
          <a:endParaRPr lang="en-US"/>
        </a:p>
      </dgm:t>
    </dgm:pt>
    <dgm:pt modelId="{C5D5BEE2-1FE5-444C-9CA3-91F5223C932E}">
      <dgm:prSet phldrT="[Text]"/>
      <dgm:spPr/>
      <dgm:t>
        <a:bodyPr/>
        <a:lstStyle/>
        <a:p>
          <a:r>
            <a:rPr lang="en-US" dirty="0"/>
            <a:t>Business performance</a:t>
          </a:r>
        </a:p>
      </dgm:t>
    </dgm:pt>
    <dgm:pt modelId="{AA32105B-A1EB-4442-A6A8-31FA41FEFFDA}" type="parTrans" cxnId="{A58173B9-453C-4EA6-84DB-B0031EBDFF35}">
      <dgm:prSet/>
      <dgm:spPr/>
      <dgm:t>
        <a:bodyPr/>
        <a:lstStyle/>
        <a:p>
          <a:endParaRPr lang="en-US"/>
        </a:p>
      </dgm:t>
    </dgm:pt>
    <dgm:pt modelId="{497B5C53-6B69-432B-8099-1A1F886331AC}" type="sibTrans" cxnId="{A58173B9-453C-4EA6-84DB-B0031EBDFF35}">
      <dgm:prSet/>
      <dgm:spPr/>
      <dgm:t>
        <a:bodyPr/>
        <a:lstStyle/>
        <a:p>
          <a:endParaRPr lang="en-US"/>
        </a:p>
      </dgm:t>
    </dgm:pt>
    <dgm:pt modelId="{6741D078-B804-4644-8313-969350E219E2}">
      <dgm:prSet phldrT="[Text]"/>
      <dgm:spPr/>
      <dgm:t>
        <a:bodyPr/>
        <a:lstStyle/>
        <a:p>
          <a:r>
            <a:rPr lang="en-US" dirty="0"/>
            <a:t>Customer satisfaction.</a:t>
          </a:r>
        </a:p>
      </dgm:t>
    </dgm:pt>
    <dgm:pt modelId="{80B14E36-FAE2-44EB-9211-233D3D8A3EFE}" type="parTrans" cxnId="{29AB748B-564B-4262-901D-4206BAE90910}">
      <dgm:prSet/>
      <dgm:spPr/>
      <dgm:t>
        <a:bodyPr/>
        <a:lstStyle/>
        <a:p>
          <a:endParaRPr lang="en-US"/>
        </a:p>
      </dgm:t>
    </dgm:pt>
    <dgm:pt modelId="{42B04DD3-DBFB-4D0A-AF24-7DE295A3DEA0}" type="sibTrans" cxnId="{29AB748B-564B-4262-901D-4206BAE90910}">
      <dgm:prSet/>
      <dgm:spPr/>
      <dgm:t>
        <a:bodyPr/>
        <a:lstStyle/>
        <a:p>
          <a:endParaRPr lang="en-US"/>
        </a:p>
      </dgm:t>
    </dgm:pt>
    <dgm:pt modelId="{C4151E4D-C470-4DE6-BE2E-15A7464A1C2E}" type="pres">
      <dgm:prSet presAssocID="{E741A6DC-D0C7-4524-A573-6BF060496A39}" presName="linearFlow" presStyleCnt="0">
        <dgm:presLayoutVars>
          <dgm:dir/>
          <dgm:animLvl val="lvl"/>
          <dgm:resizeHandles val="exact"/>
        </dgm:presLayoutVars>
      </dgm:prSet>
      <dgm:spPr/>
    </dgm:pt>
    <dgm:pt modelId="{E1E8138D-EB61-473B-9519-77B447FECB3B}" type="pres">
      <dgm:prSet presAssocID="{694A5430-9DA2-45FA-95FD-14F6B0A73522}" presName="composite" presStyleCnt="0"/>
      <dgm:spPr/>
    </dgm:pt>
    <dgm:pt modelId="{AAF5DB7A-3159-44AC-ACD1-3352C6C1F23C}" type="pres">
      <dgm:prSet presAssocID="{694A5430-9DA2-45FA-95FD-14F6B0A73522}" presName="parentText" presStyleLbl="alignNode1" presStyleIdx="0" presStyleCnt="2">
        <dgm:presLayoutVars>
          <dgm:chMax val="1"/>
          <dgm:bulletEnabled val="1"/>
        </dgm:presLayoutVars>
      </dgm:prSet>
      <dgm:spPr/>
    </dgm:pt>
    <dgm:pt modelId="{841D9DB6-138B-418A-9310-198230B1AEE9}" type="pres">
      <dgm:prSet presAssocID="{694A5430-9DA2-45FA-95FD-14F6B0A73522}" presName="descendantText" presStyleLbl="alignAcc1" presStyleIdx="0" presStyleCnt="2">
        <dgm:presLayoutVars>
          <dgm:bulletEnabled val="1"/>
        </dgm:presLayoutVars>
      </dgm:prSet>
      <dgm:spPr/>
    </dgm:pt>
    <dgm:pt modelId="{FB416890-BF0A-409D-816A-37A1697006C6}" type="pres">
      <dgm:prSet presAssocID="{F6815A11-FB69-4B82-908C-25814DED7668}" presName="sp" presStyleCnt="0"/>
      <dgm:spPr/>
    </dgm:pt>
    <dgm:pt modelId="{3072E64E-CDFB-4AD9-8142-3E02BCC5B695}" type="pres">
      <dgm:prSet presAssocID="{1A4C9DDD-3549-4634-A591-09B540556556}" presName="composite" presStyleCnt="0"/>
      <dgm:spPr/>
    </dgm:pt>
    <dgm:pt modelId="{900DBCE3-AB4F-4DBD-A858-4948F16D3F9A}" type="pres">
      <dgm:prSet presAssocID="{1A4C9DDD-3549-4634-A591-09B540556556}" presName="parentText" presStyleLbl="alignNode1" presStyleIdx="1" presStyleCnt="2">
        <dgm:presLayoutVars>
          <dgm:chMax val="1"/>
          <dgm:bulletEnabled val="1"/>
        </dgm:presLayoutVars>
      </dgm:prSet>
      <dgm:spPr/>
    </dgm:pt>
    <dgm:pt modelId="{D7B5ADA3-77E8-426E-9E37-4C2C5FA3AF2A}" type="pres">
      <dgm:prSet presAssocID="{1A4C9DDD-3549-4634-A591-09B540556556}" presName="descendantText" presStyleLbl="alignAcc1" presStyleIdx="1" presStyleCnt="2">
        <dgm:presLayoutVars>
          <dgm:bulletEnabled val="1"/>
        </dgm:presLayoutVars>
      </dgm:prSet>
      <dgm:spPr/>
    </dgm:pt>
  </dgm:ptLst>
  <dgm:cxnLst>
    <dgm:cxn modelId="{EC0CD10E-FD22-4465-A80B-D27A5EC7A737}" type="presOf" srcId="{C5D5BEE2-1FE5-444C-9CA3-91F5223C932E}" destId="{D7B5ADA3-77E8-426E-9E37-4C2C5FA3AF2A}" srcOrd="0" destOrd="3" presId="urn:microsoft.com/office/officeart/2005/8/layout/chevron2"/>
    <dgm:cxn modelId="{685C4DD6-0689-44A0-A333-6656CD8FA7F9}" type="presOf" srcId="{6741D078-B804-4644-8313-969350E219E2}" destId="{D7B5ADA3-77E8-426E-9E37-4C2C5FA3AF2A}" srcOrd="0" destOrd="4" presId="urn:microsoft.com/office/officeart/2005/8/layout/chevron2"/>
    <dgm:cxn modelId="{F41A1927-533A-42D1-822C-81BE6917D4EC}" type="presOf" srcId="{2AB64937-88C6-4CF6-BDCF-0D0A7DA8CAA0}" destId="{841D9DB6-138B-418A-9310-198230B1AEE9}" srcOrd="0" destOrd="3" presId="urn:microsoft.com/office/officeart/2005/8/layout/chevron2"/>
    <dgm:cxn modelId="{25ED0AF1-CC1B-4CA0-B956-23331F345C25}" type="presOf" srcId="{694A5430-9DA2-45FA-95FD-14F6B0A73522}" destId="{AAF5DB7A-3159-44AC-ACD1-3352C6C1F23C}" srcOrd="0" destOrd="0" presId="urn:microsoft.com/office/officeart/2005/8/layout/chevron2"/>
    <dgm:cxn modelId="{3FCDD163-3999-43A7-90EC-3DB577D15EB8}" srcId="{1A4C9DDD-3549-4634-A591-09B540556556}" destId="{78B82155-2905-4838-88EE-086F132905A9}" srcOrd="0" destOrd="0" parTransId="{86F5F9EB-B225-4AC6-9734-9243F9D8C42C}" sibTransId="{CB6F0D2B-91D2-46E6-9FDE-CE89852F24AF}"/>
    <dgm:cxn modelId="{F73A4911-CB07-44DA-8FFA-64181F82B731}" type="presOf" srcId="{FA16237D-9180-4FB8-A0D5-BBE839F9F4C9}" destId="{841D9DB6-138B-418A-9310-198230B1AEE9}" srcOrd="0" destOrd="1" presId="urn:microsoft.com/office/officeart/2005/8/layout/chevron2"/>
    <dgm:cxn modelId="{818D710E-C142-4BF3-8A35-9F0099CB7449}" srcId="{694A5430-9DA2-45FA-95FD-14F6B0A73522}" destId="{392CF91D-4938-4236-AE4F-488CEB1227CB}" srcOrd="4" destOrd="0" parTransId="{78F8522C-A7AA-47EA-9D18-4AA57A67FBD1}" sibTransId="{F39CEEA9-0181-4C8D-814F-9CB86079FBDF}"/>
    <dgm:cxn modelId="{EC55F3C5-EE06-4531-A2CA-FEB011F7BC1A}" type="presOf" srcId="{145374A6-D922-4772-80E8-A8B8B5DDB7F4}" destId="{D7B5ADA3-77E8-426E-9E37-4C2C5FA3AF2A}" srcOrd="0" destOrd="2" presId="urn:microsoft.com/office/officeart/2005/8/layout/chevron2"/>
    <dgm:cxn modelId="{CFE59423-BEAE-48A2-89BC-83A3B27C224E}" type="presOf" srcId="{1A4C9DDD-3549-4634-A591-09B540556556}" destId="{900DBCE3-AB4F-4DBD-A858-4948F16D3F9A}" srcOrd="0" destOrd="0" presId="urn:microsoft.com/office/officeart/2005/8/layout/chevron2"/>
    <dgm:cxn modelId="{29AB748B-564B-4262-901D-4206BAE90910}" srcId="{1A4C9DDD-3549-4634-A591-09B540556556}" destId="{6741D078-B804-4644-8313-969350E219E2}" srcOrd="4" destOrd="0" parTransId="{80B14E36-FAE2-44EB-9211-233D3D8A3EFE}" sibTransId="{42B04DD3-DBFB-4D0A-AF24-7DE295A3DEA0}"/>
    <dgm:cxn modelId="{A152C359-79E9-4DCB-8DC2-82CC31B4E0EB}" srcId="{1A4C9DDD-3549-4634-A591-09B540556556}" destId="{A4237C9A-F9C3-46C3-A84D-0F53B0696783}" srcOrd="1" destOrd="0" parTransId="{8036E708-C196-405D-AD4A-178BB2D665C3}" sibTransId="{51907A14-3A8C-471F-9634-21595A44133F}"/>
    <dgm:cxn modelId="{674EE0D2-023D-4A01-A66C-9B4C791006DB}" srcId="{694A5430-9DA2-45FA-95FD-14F6B0A73522}" destId="{2AB64937-88C6-4CF6-BDCF-0D0A7DA8CAA0}" srcOrd="3" destOrd="0" parTransId="{D3900097-68D5-4A8F-9485-922C2BC3114A}" sibTransId="{41DAB80A-78D2-4A7D-B593-0BACC83551D4}"/>
    <dgm:cxn modelId="{C7DC587A-9CE6-49F4-9DEF-C006638ECF31}" type="presOf" srcId="{78B82155-2905-4838-88EE-086F132905A9}" destId="{D7B5ADA3-77E8-426E-9E37-4C2C5FA3AF2A}" srcOrd="0" destOrd="0" presId="urn:microsoft.com/office/officeart/2005/8/layout/chevron2"/>
    <dgm:cxn modelId="{D9FD39B1-F7C4-400B-88BA-B1D7469D5733}" srcId="{694A5430-9DA2-45FA-95FD-14F6B0A73522}" destId="{FA16237D-9180-4FB8-A0D5-BBE839F9F4C9}" srcOrd="1" destOrd="0" parTransId="{0030AEF2-E794-4E60-8FEB-4ACE12850183}" sibTransId="{4D62B2D9-A016-491A-B581-2AE551D96E27}"/>
    <dgm:cxn modelId="{19F2ACFE-9E67-4B4C-A2D3-6F30D63D24D0}" type="presOf" srcId="{E741A6DC-D0C7-4524-A573-6BF060496A39}" destId="{C4151E4D-C470-4DE6-BE2E-15A7464A1C2E}" srcOrd="0" destOrd="0" presId="urn:microsoft.com/office/officeart/2005/8/layout/chevron2"/>
    <dgm:cxn modelId="{A58173B9-453C-4EA6-84DB-B0031EBDFF35}" srcId="{1A4C9DDD-3549-4634-A591-09B540556556}" destId="{C5D5BEE2-1FE5-444C-9CA3-91F5223C932E}" srcOrd="3" destOrd="0" parTransId="{AA32105B-A1EB-4442-A6A8-31FA41FEFFDA}" sibTransId="{497B5C53-6B69-432B-8099-1A1F886331AC}"/>
    <dgm:cxn modelId="{3B0C3D3D-4D06-4059-8F51-AADF9DCEE7F9}" srcId="{694A5430-9DA2-45FA-95FD-14F6B0A73522}" destId="{46F1CC41-CC90-495F-BD24-B2EF84A45884}" srcOrd="0" destOrd="0" parTransId="{B58E0585-59A4-4307-8128-244C68650A81}" sibTransId="{F0515914-A46F-460F-B6E8-A07D9D12A711}"/>
    <dgm:cxn modelId="{B9ACEA06-4E22-43C5-8421-806AC16B8D06}" type="presOf" srcId="{392CF91D-4938-4236-AE4F-488CEB1227CB}" destId="{841D9DB6-138B-418A-9310-198230B1AEE9}" srcOrd="0" destOrd="4" presId="urn:microsoft.com/office/officeart/2005/8/layout/chevron2"/>
    <dgm:cxn modelId="{DF22D53F-363E-4437-95AE-0F9B95F56DC3}" type="presOf" srcId="{46F1CC41-CC90-495F-BD24-B2EF84A45884}" destId="{841D9DB6-138B-418A-9310-198230B1AEE9}" srcOrd="0" destOrd="0" presId="urn:microsoft.com/office/officeart/2005/8/layout/chevron2"/>
    <dgm:cxn modelId="{6B61BCE1-7BCF-47B5-9AEA-418B36D8C647}" srcId="{E741A6DC-D0C7-4524-A573-6BF060496A39}" destId="{1A4C9DDD-3549-4634-A591-09B540556556}" srcOrd="1" destOrd="0" parTransId="{E6455269-D3CD-449B-A1D9-BE326574D0C1}" sibTransId="{BFEF5FB7-31A6-48E7-9126-39E34C4C4423}"/>
    <dgm:cxn modelId="{D35A7191-B822-49B4-81BA-836C28D260ED}" type="presOf" srcId="{A4237C9A-F9C3-46C3-A84D-0F53B0696783}" destId="{D7B5ADA3-77E8-426E-9E37-4C2C5FA3AF2A}" srcOrd="0" destOrd="1" presId="urn:microsoft.com/office/officeart/2005/8/layout/chevron2"/>
    <dgm:cxn modelId="{4FA7EBDF-48AA-4E53-A101-E3F634B53EF4}" type="presOf" srcId="{DE8E9516-51DC-4311-A54A-F0889D769F52}" destId="{841D9DB6-138B-418A-9310-198230B1AEE9}" srcOrd="0" destOrd="2" presId="urn:microsoft.com/office/officeart/2005/8/layout/chevron2"/>
    <dgm:cxn modelId="{673B856E-2670-4E37-8BD5-A1185C6403E6}" srcId="{1A4C9DDD-3549-4634-A591-09B540556556}" destId="{145374A6-D922-4772-80E8-A8B8B5DDB7F4}" srcOrd="2" destOrd="0" parTransId="{A85BF3AE-A375-49F8-8F2D-E5E147E8CA62}" sibTransId="{FEB00C8E-575F-4169-BF9A-BB1BEB92E129}"/>
    <dgm:cxn modelId="{28D2D6BC-9B73-40D7-9579-7BDB34E49BDD}" srcId="{E741A6DC-D0C7-4524-A573-6BF060496A39}" destId="{694A5430-9DA2-45FA-95FD-14F6B0A73522}" srcOrd="0" destOrd="0" parTransId="{B79EFF53-6B96-43E9-9CA2-3F76E8FECD90}" sibTransId="{F6815A11-FB69-4B82-908C-25814DED7668}"/>
    <dgm:cxn modelId="{732BA676-1A2D-4A84-8E97-77F1A1E71FB5}" srcId="{694A5430-9DA2-45FA-95FD-14F6B0A73522}" destId="{DE8E9516-51DC-4311-A54A-F0889D769F52}" srcOrd="2" destOrd="0" parTransId="{BDEF9F60-F397-4EA6-90BB-96B35FEFB1EE}" sibTransId="{80CBC157-479C-4385-82F1-A70098D2EAE7}"/>
    <dgm:cxn modelId="{2BB72655-34FA-4CE2-B14A-1AD13093FEA1}" type="presParOf" srcId="{C4151E4D-C470-4DE6-BE2E-15A7464A1C2E}" destId="{E1E8138D-EB61-473B-9519-77B447FECB3B}" srcOrd="0" destOrd="0" presId="urn:microsoft.com/office/officeart/2005/8/layout/chevron2"/>
    <dgm:cxn modelId="{3C7076B9-612F-4457-976D-875C826E013E}" type="presParOf" srcId="{E1E8138D-EB61-473B-9519-77B447FECB3B}" destId="{AAF5DB7A-3159-44AC-ACD1-3352C6C1F23C}" srcOrd="0" destOrd="0" presId="urn:microsoft.com/office/officeart/2005/8/layout/chevron2"/>
    <dgm:cxn modelId="{0CBACA05-523F-4E34-8423-9FBF03065546}" type="presParOf" srcId="{E1E8138D-EB61-473B-9519-77B447FECB3B}" destId="{841D9DB6-138B-418A-9310-198230B1AEE9}" srcOrd="1" destOrd="0" presId="urn:microsoft.com/office/officeart/2005/8/layout/chevron2"/>
    <dgm:cxn modelId="{2642C49A-9E5D-4647-A664-5391B679B079}" type="presParOf" srcId="{C4151E4D-C470-4DE6-BE2E-15A7464A1C2E}" destId="{FB416890-BF0A-409D-816A-37A1697006C6}" srcOrd="1" destOrd="0" presId="urn:microsoft.com/office/officeart/2005/8/layout/chevron2"/>
    <dgm:cxn modelId="{F9963BE6-260B-4272-96B9-54BB98BBC1F2}" type="presParOf" srcId="{C4151E4D-C470-4DE6-BE2E-15A7464A1C2E}" destId="{3072E64E-CDFB-4AD9-8142-3E02BCC5B695}" srcOrd="2" destOrd="0" presId="urn:microsoft.com/office/officeart/2005/8/layout/chevron2"/>
    <dgm:cxn modelId="{A53F5442-9AFC-459E-9C7D-68F1F69E2C3B}" type="presParOf" srcId="{3072E64E-CDFB-4AD9-8142-3E02BCC5B695}" destId="{900DBCE3-AB4F-4DBD-A858-4948F16D3F9A}" srcOrd="0" destOrd="0" presId="urn:microsoft.com/office/officeart/2005/8/layout/chevron2"/>
    <dgm:cxn modelId="{DA87C7BE-EA5B-46A0-ACED-FE1F8A0358F7}" type="presParOf" srcId="{3072E64E-CDFB-4AD9-8142-3E02BCC5B695}" destId="{D7B5ADA3-77E8-426E-9E37-4C2C5FA3AF2A}"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41A6DC-D0C7-4524-A573-6BF060496A39}"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694A5430-9DA2-45FA-95FD-14F6B0A73522}">
      <dgm:prSet phldrT="[Text]"/>
      <dgm:spPr/>
      <dgm:t>
        <a:bodyPr/>
        <a:lstStyle/>
        <a:p>
          <a:r>
            <a:rPr lang="en-US" dirty="0"/>
            <a:t>Operational</a:t>
          </a:r>
        </a:p>
      </dgm:t>
    </dgm:pt>
    <dgm:pt modelId="{B79EFF53-6B96-43E9-9CA2-3F76E8FECD90}" type="parTrans" cxnId="{28D2D6BC-9B73-40D7-9579-7BDB34E49BDD}">
      <dgm:prSet/>
      <dgm:spPr/>
      <dgm:t>
        <a:bodyPr/>
        <a:lstStyle/>
        <a:p>
          <a:endParaRPr lang="en-US"/>
        </a:p>
      </dgm:t>
    </dgm:pt>
    <dgm:pt modelId="{F6815A11-FB69-4B82-908C-25814DED7668}" type="sibTrans" cxnId="{28D2D6BC-9B73-40D7-9579-7BDB34E49BDD}">
      <dgm:prSet/>
      <dgm:spPr/>
      <dgm:t>
        <a:bodyPr/>
        <a:lstStyle/>
        <a:p>
          <a:endParaRPr lang="en-US"/>
        </a:p>
      </dgm:t>
    </dgm:pt>
    <dgm:pt modelId="{46F1CC41-CC90-495F-BD24-B2EF84A45884}">
      <dgm:prSet phldrT="[Text]" custT="1"/>
      <dgm:spPr/>
      <dgm:t>
        <a:bodyPr/>
        <a:lstStyle/>
        <a:p>
          <a:r>
            <a:rPr lang="en-US" sz="1200" dirty="0"/>
            <a:t>Operational efficiency</a:t>
          </a:r>
        </a:p>
      </dgm:t>
    </dgm:pt>
    <dgm:pt modelId="{B58E0585-59A4-4307-8128-244C68650A81}" type="parTrans" cxnId="{3B0C3D3D-4D06-4059-8F51-AADF9DCEE7F9}">
      <dgm:prSet/>
      <dgm:spPr/>
      <dgm:t>
        <a:bodyPr/>
        <a:lstStyle/>
        <a:p>
          <a:endParaRPr lang="en-US"/>
        </a:p>
      </dgm:t>
    </dgm:pt>
    <dgm:pt modelId="{F0515914-A46F-460F-B6E8-A07D9D12A711}" type="sibTrans" cxnId="{3B0C3D3D-4D06-4059-8F51-AADF9DCEE7F9}">
      <dgm:prSet/>
      <dgm:spPr/>
      <dgm:t>
        <a:bodyPr/>
        <a:lstStyle/>
        <a:p>
          <a:endParaRPr lang="en-US"/>
        </a:p>
      </dgm:t>
    </dgm:pt>
    <dgm:pt modelId="{1A4C9DDD-3549-4634-A591-09B540556556}">
      <dgm:prSet phldrT="[Text]"/>
      <dgm:spPr/>
      <dgm:t>
        <a:bodyPr/>
        <a:lstStyle/>
        <a:p>
          <a:r>
            <a:rPr lang="en-US" dirty="0"/>
            <a:t>Strategic</a:t>
          </a:r>
        </a:p>
      </dgm:t>
    </dgm:pt>
    <dgm:pt modelId="{E6455269-D3CD-449B-A1D9-BE326574D0C1}" type="parTrans" cxnId="{6B61BCE1-7BCF-47B5-9AEA-418B36D8C647}">
      <dgm:prSet/>
      <dgm:spPr/>
      <dgm:t>
        <a:bodyPr/>
        <a:lstStyle/>
        <a:p>
          <a:endParaRPr lang="en-US"/>
        </a:p>
      </dgm:t>
    </dgm:pt>
    <dgm:pt modelId="{BFEF5FB7-31A6-48E7-9126-39E34C4C4423}" type="sibTrans" cxnId="{6B61BCE1-7BCF-47B5-9AEA-418B36D8C647}">
      <dgm:prSet/>
      <dgm:spPr/>
      <dgm:t>
        <a:bodyPr/>
        <a:lstStyle/>
        <a:p>
          <a:endParaRPr lang="en-US"/>
        </a:p>
      </dgm:t>
    </dgm:pt>
    <dgm:pt modelId="{78B82155-2905-4838-88EE-086F132905A9}">
      <dgm:prSet phldrT="[Text]" custT="1"/>
      <dgm:spPr/>
      <dgm:t>
        <a:bodyPr/>
        <a:lstStyle/>
        <a:p>
          <a:r>
            <a:rPr lang="en-US" sz="1200" dirty="0"/>
            <a:t> Organizational effectiveness</a:t>
          </a:r>
        </a:p>
      </dgm:t>
    </dgm:pt>
    <dgm:pt modelId="{86F5F9EB-B225-4AC6-9734-9243F9D8C42C}" type="parTrans" cxnId="{3FCDD163-3999-43A7-90EC-3DB577D15EB8}">
      <dgm:prSet/>
      <dgm:spPr/>
      <dgm:t>
        <a:bodyPr/>
        <a:lstStyle/>
        <a:p>
          <a:endParaRPr lang="en-US"/>
        </a:p>
      </dgm:t>
    </dgm:pt>
    <dgm:pt modelId="{CB6F0D2B-91D2-46E6-9FDE-CE89852F24AF}" type="sibTrans" cxnId="{3FCDD163-3999-43A7-90EC-3DB577D15EB8}">
      <dgm:prSet/>
      <dgm:spPr/>
      <dgm:t>
        <a:bodyPr/>
        <a:lstStyle/>
        <a:p>
          <a:endParaRPr lang="en-US"/>
        </a:p>
      </dgm:t>
    </dgm:pt>
    <dgm:pt modelId="{39CCF200-8976-42DF-A146-35EF47BE4801}">
      <dgm:prSet/>
      <dgm:spPr/>
      <dgm:t>
        <a:bodyPr/>
        <a:lstStyle/>
        <a:p>
          <a:endParaRPr lang="en-US" sz="1000" dirty="0"/>
        </a:p>
      </dgm:t>
    </dgm:pt>
    <dgm:pt modelId="{45A08270-7E87-4175-B14B-53376E1AA86A}" type="parTrans" cxnId="{0D4DB874-75FE-4547-A9D8-0F8BFB54285E}">
      <dgm:prSet/>
      <dgm:spPr/>
      <dgm:t>
        <a:bodyPr/>
        <a:lstStyle/>
        <a:p>
          <a:endParaRPr lang="en-US"/>
        </a:p>
      </dgm:t>
    </dgm:pt>
    <dgm:pt modelId="{6194D25B-842D-4A16-A98C-D1D864FC6A32}" type="sibTrans" cxnId="{0D4DB874-75FE-4547-A9D8-0F8BFB54285E}">
      <dgm:prSet/>
      <dgm:spPr/>
      <dgm:t>
        <a:bodyPr/>
        <a:lstStyle/>
        <a:p>
          <a:endParaRPr lang="en-US"/>
        </a:p>
      </dgm:t>
    </dgm:pt>
    <dgm:pt modelId="{B0ED5BB7-B398-4B3C-BC3B-71BF06F51DF7}">
      <dgm:prSet/>
      <dgm:spPr/>
      <dgm:t>
        <a:bodyPr/>
        <a:lstStyle/>
        <a:p>
          <a:endParaRPr lang="en-US" sz="1100" dirty="0"/>
        </a:p>
      </dgm:t>
    </dgm:pt>
    <dgm:pt modelId="{D1F20FC4-99B0-4078-A0C5-19D70A2F3F7A}" type="parTrans" cxnId="{0C82B7E8-AB7E-45A8-A252-ED0A4E90CAEE}">
      <dgm:prSet/>
      <dgm:spPr/>
      <dgm:t>
        <a:bodyPr/>
        <a:lstStyle/>
        <a:p>
          <a:endParaRPr lang="en-US"/>
        </a:p>
      </dgm:t>
    </dgm:pt>
    <dgm:pt modelId="{401C1BF5-8083-4ECD-90D2-4CFEBC9C948F}" type="sibTrans" cxnId="{0C82B7E8-AB7E-45A8-A252-ED0A4E90CAEE}">
      <dgm:prSet/>
      <dgm:spPr/>
      <dgm:t>
        <a:bodyPr/>
        <a:lstStyle/>
        <a:p>
          <a:endParaRPr lang="en-US"/>
        </a:p>
      </dgm:t>
    </dgm:pt>
    <dgm:pt modelId="{071D9092-11BF-4DC7-A798-CBC6CED91DA7}">
      <dgm:prSet/>
      <dgm:spPr/>
      <dgm:t>
        <a:bodyPr/>
        <a:lstStyle/>
        <a:p>
          <a:endParaRPr lang="en-US" sz="1100" dirty="0"/>
        </a:p>
      </dgm:t>
    </dgm:pt>
    <dgm:pt modelId="{CF8D1ED9-3588-4AAD-ADF2-3DA196BA2C45}" type="parTrans" cxnId="{5339F0D7-9105-4B18-AA75-B7E129D69410}">
      <dgm:prSet/>
      <dgm:spPr/>
      <dgm:t>
        <a:bodyPr/>
        <a:lstStyle/>
        <a:p>
          <a:endParaRPr lang="en-US"/>
        </a:p>
      </dgm:t>
    </dgm:pt>
    <dgm:pt modelId="{A0572267-7566-48B2-8739-EAAFBC642EE0}" type="sibTrans" cxnId="{5339F0D7-9105-4B18-AA75-B7E129D69410}">
      <dgm:prSet/>
      <dgm:spPr/>
      <dgm:t>
        <a:bodyPr/>
        <a:lstStyle/>
        <a:p>
          <a:endParaRPr lang="en-US"/>
        </a:p>
      </dgm:t>
    </dgm:pt>
    <dgm:pt modelId="{18E0919A-E18D-473D-8F7A-E211CC0D1A27}">
      <dgm:prSet phldrT="[Text]" custT="1"/>
      <dgm:spPr/>
      <dgm:t>
        <a:bodyPr/>
        <a:lstStyle/>
        <a:p>
          <a:r>
            <a:rPr lang="en-US" sz="1200" dirty="0"/>
            <a:t>Worker productivity</a:t>
          </a:r>
        </a:p>
      </dgm:t>
    </dgm:pt>
    <dgm:pt modelId="{A487ADF7-E0B6-4112-9628-7A6DFF2FFE12}" type="parTrans" cxnId="{A62777F8-FAC4-44D4-A8B2-23EF992DBFA9}">
      <dgm:prSet/>
      <dgm:spPr/>
      <dgm:t>
        <a:bodyPr/>
        <a:lstStyle/>
        <a:p>
          <a:endParaRPr lang="en-US"/>
        </a:p>
      </dgm:t>
    </dgm:pt>
    <dgm:pt modelId="{CE73EF2A-E13A-4DFE-9887-4304982A511F}" type="sibTrans" cxnId="{A62777F8-FAC4-44D4-A8B2-23EF992DBFA9}">
      <dgm:prSet/>
      <dgm:spPr/>
      <dgm:t>
        <a:bodyPr/>
        <a:lstStyle/>
        <a:p>
          <a:endParaRPr lang="en-US"/>
        </a:p>
      </dgm:t>
    </dgm:pt>
    <dgm:pt modelId="{74238025-A17F-47C5-819E-FA747C79EFAE}">
      <dgm:prSet phldrT="[Text]" custT="1"/>
      <dgm:spPr/>
      <dgm:t>
        <a:bodyPr/>
        <a:lstStyle/>
        <a:p>
          <a:r>
            <a:rPr lang="en-US" sz="1200" dirty="0"/>
            <a:t>Financial performance</a:t>
          </a:r>
        </a:p>
      </dgm:t>
    </dgm:pt>
    <dgm:pt modelId="{4017A8CF-6EA7-4933-8003-1E772C7927E8}" type="parTrans" cxnId="{FE4B31B0-6037-4F8A-8EA2-3B95415306EA}">
      <dgm:prSet/>
      <dgm:spPr/>
      <dgm:t>
        <a:bodyPr/>
        <a:lstStyle/>
        <a:p>
          <a:endParaRPr lang="en-US"/>
        </a:p>
      </dgm:t>
    </dgm:pt>
    <dgm:pt modelId="{437C2BC4-B8F3-4D49-9B1F-06D0366A2B3F}" type="sibTrans" cxnId="{FE4B31B0-6037-4F8A-8EA2-3B95415306EA}">
      <dgm:prSet/>
      <dgm:spPr/>
      <dgm:t>
        <a:bodyPr/>
        <a:lstStyle/>
        <a:p>
          <a:endParaRPr lang="en-US"/>
        </a:p>
      </dgm:t>
    </dgm:pt>
    <dgm:pt modelId="{48683EFD-84AF-4771-9894-EDF2BF51CF53}">
      <dgm:prSet phldrT="[Text]" custT="1"/>
      <dgm:spPr/>
      <dgm:t>
        <a:bodyPr/>
        <a:lstStyle/>
        <a:p>
          <a:r>
            <a:rPr lang="en-US" sz="1200" dirty="0"/>
            <a:t> Competitive edge</a:t>
          </a:r>
        </a:p>
      </dgm:t>
    </dgm:pt>
    <dgm:pt modelId="{7044ACE6-B3EE-454F-A0AD-717E27622B1F}" type="parTrans" cxnId="{A1F345BA-61A3-4693-8AB7-81CC587DB053}">
      <dgm:prSet/>
      <dgm:spPr/>
      <dgm:t>
        <a:bodyPr/>
        <a:lstStyle/>
        <a:p>
          <a:endParaRPr lang="en-US"/>
        </a:p>
      </dgm:t>
    </dgm:pt>
    <dgm:pt modelId="{3E029707-6D65-4DAA-AA1C-7CF7C28DDDAF}" type="sibTrans" cxnId="{A1F345BA-61A3-4693-8AB7-81CC587DB053}">
      <dgm:prSet/>
      <dgm:spPr/>
      <dgm:t>
        <a:bodyPr/>
        <a:lstStyle/>
        <a:p>
          <a:endParaRPr lang="en-US"/>
        </a:p>
      </dgm:t>
    </dgm:pt>
    <dgm:pt modelId="{45B08FFA-E0ED-43BD-854C-0F1CCC4CCD8D}">
      <dgm:prSet phldrT="[Text]" custT="1"/>
      <dgm:spPr/>
      <dgm:t>
        <a:bodyPr/>
        <a:lstStyle/>
        <a:p>
          <a:r>
            <a:rPr lang="en-US" sz="1200" dirty="0"/>
            <a:t> Long-term goals and vision, </a:t>
          </a:r>
        </a:p>
      </dgm:t>
    </dgm:pt>
    <dgm:pt modelId="{2F581907-767D-4B3A-B597-546C987CFC83}" type="parTrans" cxnId="{C9E8E48B-237F-4AD1-A0AA-E92C4192DADB}">
      <dgm:prSet/>
      <dgm:spPr/>
      <dgm:t>
        <a:bodyPr/>
        <a:lstStyle/>
        <a:p>
          <a:endParaRPr lang="en-US"/>
        </a:p>
      </dgm:t>
    </dgm:pt>
    <dgm:pt modelId="{6F558B93-0AB6-47B9-AC5F-728993141B4A}" type="sibTrans" cxnId="{C9E8E48B-237F-4AD1-A0AA-E92C4192DADB}">
      <dgm:prSet/>
      <dgm:spPr/>
      <dgm:t>
        <a:bodyPr/>
        <a:lstStyle/>
        <a:p>
          <a:endParaRPr lang="en-US"/>
        </a:p>
      </dgm:t>
    </dgm:pt>
    <dgm:pt modelId="{2ECCB794-0E92-4A94-B071-B33A51B07D75}">
      <dgm:prSet phldrT="[Text]" custT="1"/>
      <dgm:spPr/>
      <dgm:t>
        <a:bodyPr/>
        <a:lstStyle/>
        <a:p>
          <a:r>
            <a:rPr lang="en-US" sz="1200" dirty="0"/>
            <a:t> Mission &amp; purposes.</a:t>
          </a:r>
        </a:p>
      </dgm:t>
    </dgm:pt>
    <dgm:pt modelId="{8B1240B8-20BE-45A4-8A62-04A95998B420}" type="parTrans" cxnId="{B5E4F9B6-F49D-4CD8-B8C2-B401F11C37C4}">
      <dgm:prSet/>
      <dgm:spPr/>
      <dgm:t>
        <a:bodyPr/>
        <a:lstStyle/>
        <a:p>
          <a:endParaRPr lang="en-US"/>
        </a:p>
      </dgm:t>
    </dgm:pt>
    <dgm:pt modelId="{ADBC8AE3-042C-469E-97CB-31F88E9CA129}" type="sibTrans" cxnId="{B5E4F9B6-F49D-4CD8-B8C2-B401F11C37C4}">
      <dgm:prSet/>
      <dgm:spPr/>
      <dgm:t>
        <a:bodyPr/>
        <a:lstStyle/>
        <a:p>
          <a:endParaRPr lang="en-US"/>
        </a:p>
      </dgm:t>
    </dgm:pt>
    <dgm:pt modelId="{C9394987-D745-48B0-AA18-F3C656A71C72}">
      <dgm:prSet phldrT="[Text]" custT="1"/>
      <dgm:spPr/>
      <dgm:t>
        <a:bodyPr/>
        <a:lstStyle/>
        <a:p>
          <a:r>
            <a:rPr lang="en-US" sz="1200" dirty="0"/>
            <a:t>Cost savings</a:t>
          </a:r>
        </a:p>
      </dgm:t>
    </dgm:pt>
    <dgm:pt modelId="{B3142EA6-64FE-405B-9EF8-DE23419837DD}" type="parTrans" cxnId="{A3D6C2D0-5848-478E-88E5-688485F01DCE}">
      <dgm:prSet/>
      <dgm:spPr/>
      <dgm:t>
        <a:bodyPr/>
        <a:lstStyle/>
        <a:p>
          <a:endParaRPr lang="en-US"/>
        </a:p>
      </dgm:t>
    </dgm:pt>
    <dgm:pt modelId="{027BB9B7-1E1D-4BAD-A52D-86BF40D1FBC1}" type="sibTrans" cxnId="{A3D6C2D0-5848-478E-88E5-688485F01DCE}">
      <dgm:prSet/>
      <dgm:spPr/>
      <dgm:t>
        <a:bodyPr/>
        <a:lstStyle/>
        <a:p>
          <a:endParaRPr lang="en-US"/>
        </a:p>
      </dgm:t>
    </dgm:pt>
    <dgm:pt modelId="{9806268A-2023-4851-890D-8AC3F3AB94F7}">
      <dgm:prSet phldrT="[Text]" custT="1"/>
      <dgm:spPr/>
      <dgm:t>
        <a:bodyPr/>
        <a:lstStyle/>
        <a:p>
          <a:r>
            <a:rPr lang="en-US" sz="1200" dirty="0"/>
            <a:t>Business continuity</a:t>
          </a:r>
        </a:p>
      </dgm:t>
    </dgm:pt>
    <dgm:pt modelId="{59776457-08D8-4264-BB42-985469DFDBDF}" type="parTrans" cxnId="{FDC5FB88-8C3E-4C0C-B1DE-BACE380BAC0B}">
      <dgm:prSet/>
      <dgm:spPr/>
      <dgm:t>
        <a:bodyPr/>
        <a:lstStyle/>
        <a:p>
          <a:endParaRPr lang="en-US"/>
        </a:p>
      </dgm:t>
    </dgm:pt>
    <dgm:pt modelId="{484D84AC-DB31-4183-BBCE-4182E6915F17}" type="sibTrans" cxnId="{FDC5FB88-8C3E-4C0C-B1DE-BACE380BAC0B}">
      <dgm:prSet/>
      <dgm:spPr/>
      <dgm:t>
        <a:bodyPr/>
        <a:lstStyle/>
        <a:p>
          <a:endParaRPr lang="en-US"/>
        </a:p>
      </dgm:t>
    </dgm:pt>
    <dgm:pt modelId="{C4151E4D-C470-4DE6-BE2E-15A7464A1C2E}" type="pres">
      <dgm:prSet presAssocID="{E741A6DC-D0C7-4524-A573-6BF060496A39}" presName="linearFlow" presStyleCnt="0">
        <dgm:presLayoutVars>
          <dgm:dir/>
          <dgm:animLvl val="lvl"/>
          <dgm:resizeHandles val="exact"/>
        </dgm:presLayoutVars>
      </dgm:prSet>
      <dgm:spPr/>
    </dgm:pt>
    <dgm:pt modelId="{E1E8138D-EB61-473B-9519-77B447FECB3B}" type="pres">
      <dgm:prSet presAssocID="{694A5430-9DA2-45FA-95FD-14F6B0A73522}" presName="composite" presStyleCnt="0"/>
      <dgm:spPr/>
    </dgm:pt>
    <dgm:pt modelId="{AAF5DB7A-3159-44AC-ACD1-3352C6C1F23C}" type="pres">
      <dgm:prSet presAssocID="{694A5430-9DA2-45FA-95FD-14F6B0A73522}" presName="parentText" presStyleLbl="alignNode1" presStyleIdx="0" presStyleCnt="2" custLinFactNeighborX="-724" custLinFactNeighborY="-89">
        <dgm:presLayoutVars>
          <dgm:chMax val="1"/>
          <dgm:bulletEnabled val="1"/>
        </dgm:presLayoutVars>
      </dgm:prSet>
      <dgm:spPr/>
    </dgm:pt>
    <dgm:pt modelId="{841D9DB6-138B-418A-9310-198230B1AEE9}" type="pres">
      <dgm:prSet presAssocID="{694A5430-9DA2-45FA-95FD-14F6B0A73522}" presName="descendantText" presStyleLbl="alignAcc1" presStyleIdx="0" presStyleCnt="2">
        <dgm:presLayoutVars>
          <dgm:bulletEnabled val="1"/>
        </dgm:presLayoutVars>
      </dgm:prSet>
      <dgm:spPr/>
    </dgm:pt>
    <dgm:pt modelId="{FB416890-BF0A-409D-816A-37A1697006C6}" type="pres">
      <dgm:prSet presAssocID="{F6815A11-FB69-4B82-908C-25814DED7668}" presName="sp" presStyleCnt="0"/>
      <dgm:spPr/>
    </dgm:pt>
    <dgm:pt modelId="{3072E64E-CDFB-4AD9-8142-3E02BCC5B695}" type="pres">
      <dgm:prSet presAssocID="{1A4C9DDD-3549-4634-A591-09B540556556}" presName="composite" presStyleCnt="0"/>
      <dgm:spPr/>
    </dgm:pt>
    <dgm:pt modelId="{900DBCE3-AB4F-4DBD-A858-4948F16D3F9A}" type="pres">
      <dgm:prSet presAssocID="{1A4C9DDD-3549-4634-A591-09B540556556}" presName="parentText" presStyleLbl="alignNode1" presStyleIdx="1" presStyleCnt="2">
        <dgm:presLayoutVars>
          <dgm:chMax val="1"/>
          <dgm:bulletEnabled val="1"/>
        </dgm:presLayoutVars>
      </dgm:prSet>
      <dgm:spPr/>
    </dgm:pt>
    <dgm:pt modelId="{D7B5ADA3-77E8-426E-9E37-4C2C5FA3AF2A}" type="pres">
      <dgm:prSet presAssocID="{1A4C9DDD-3549-4634-A591-09B540556556}" presName="descendantText" presStyleLbl="alignAcc1" presStyleIdx="1" presStyleCnt="2">
        <dgm:presLayoutVars>
          <dgm:bulletEnabled val="1"/>
        </dgm:presLayoutVars>
      </dgm:prSet>
      <dgm:spPr/>
    </dgm:pt>
  </dgm:ptLst>
  <dgm:cxnLst>
    <dgm:cxn modelId="{B6BD1A1B-F6BE-49D8-95DC-CDC6E2E93887}" type="presOf" srcId="{2ECCB794-0E92-4A94-B071-B33A51B07D75}" destId="{D7B5ADA3-77E8-426E-9E37-4C2C5FA3AF2A}" srcOrd="0" destOrd="3" presId="urn:microsoft.com/office/officeart/2005/8/layout/chevron2"/>
    <dgm:cxn modelId="{B5E4F9B6-F49D-4CD8-B8C2-B401F11C37C4}" srcId="{1A4C9DDD-3549-4634-A591-09B540556556}" destId="{2ECCB794-0E92-4A94-B071-B33A51B07D75}" srcOrd="3" destOrd="0" parTransId="{8B1240B8-20BE-45A4-8A62-04A95998B420}" sibTransId="{ADBC8AE3-042C-469E-97CB-31F88E9CA129}"/>
    <dgm:cxn modelId="{C7DC587A-9CE6-49F4-9DEF-C006638ECF31}" type="presOf" srcId="{78B82155-2905-4838-88EE-086F132905A9}" destId="{D7B5ADA3-77E8-426E-9E37-4C2C5FA3AF2A}" srcOrd="0" destOrd="0" presId="urn:microsoft.com/office/officeart/2005/8/layout/chevron2"/>
    <dgm:cxn modelId="{DF22D53F-363E-4437-95AE-0F9B95F56DC3}" type="presOf" srcId="{46F1CC41-CC90-495F-BD24-B2EF84A45884}" destId="{841D9DB6-138B-418A-9310-198230B1AEE9}" srcOrd="0" destOrd="0" presId="urn:microsoft.com/office/officeart/2005/8/layout/chevron2"/>
    <dgm:cxn modelId="{8DE7A49B-356A-463B-8186-292C652936F9}" type="presOf" srcId="{C9394987-D745-48B0-AA18-F3C656A71C72}" destId="{841D9DB6-138B-418A-9310-198230B1AEE9}" srcOrd="0" destOrd="2" presId="urn:microsoft.com/office/officeart/2005/8/layout/chevron2"/>
    <dgm:cxn modelId="{25ED0AF1-CC1B-4CA0-B956-23331F345C25}" type="presOf" srcId="{694A5430-9DA2-45FA-95FD-14F6B0A73522}" destId="{AAF5DB7A-3159-44AC-ACD1-3352C6C1F23C}" srcOrd="0" destOrd="0" presId="urn:microsoft.com/office/officeart/2005/8/layout/chevron2"/>
    <dgm:cxn modelId="{821E457F-D31B-4250-8FC2-0C7E5BD83C7F}" type="presOf" srcId="{74238025-A17F-47C5-819E-FA747C79EFAE}" destId="{841D9DB6-138B-418A-9310-198230B1AEE9}" srcOrd="0" destOrd="3" presId="urn:microsoft.com/office/officeart/2005/8/layout/chevron2"/>
    <dgm:cxn modelId="{47D8FD0C-7775-4AFA-938C-1967D5AEE9DA}" type="presOf" srcId="{18E0919A-E18D-473D-8F7A-E211CC0D1A27}" destId="{841D9DB6-138B-418A-9310-198230B1AEE9}" srcOrd="0" destOrd="1" presId="urn:microsoft.com/office/officeart/2005/8/layout/chevron2"/>
    <dgm:cxn modelId="{A3D6C2D0-5848-478E-88E5-688485F01DCE}" srcId="{694A5430-9DA2-45FA-95FD-14F6B0A73522}" destId="{C9394987-D745-48B0-AA18-F3C656A71C72}" srcOrd="2" destOrd="0" parTransId="{B3142EA6-64FE-405B-9EF8-DE23419837DD}" sibTransId="{027BB9B7-1E1D-4BAD-A52D-86BF40D1FBC1}"/>
    <dgm:cxn modelId="{A0BF003F-9544-48BC-BDAA-2716DBC413E3}" type="presOf" srcId="{B0ED5BB7-B398-4B3C-BC3B-71BF06F51DF7}" destId="{D7B5ADA3-77E8-426E-9E37-4C2C5FA3AF2A}" srcOrd="0" destOrd="5" presId="urn:microsoft.com/office/officeart/2005/8/layout/chevron2"/>
    <dgm:cxn modelId="{28D2D6BC-9B73-40D7-9579-7BDB34E49BDD}" srcId="{E741A6DC-D0C7-4524-A573-6BF060496A39}" destId="{694A5430-9DA2-45FA-95FD-14F6B0A73522}" srcOrd="0" destOrd="0" parTransId="{B79EFF53-6B96-43E9-9CA2-3F76E8FECD90}" sibTransId="{F6815A11-FB69-4B82-908C-25814DED7668}"/>
    <dgm:cxn modelId="{FE4B31B0-6037-4F8A-8EA2-3B95415306EA}" srcId="{694A5430-9DA2-45FA-95FD-14F6B0A73522}" destId="{74238025-A17F-47C5-819E-FA747C79EFAE}" srcOrd="3" destOrd="0" parTransId="{4017A8CF-6EA7-4933-8003-1E772C7927E8}" sibTransId="{437C2BC4-B8F3-4D49-9B1F-06D0366A2B3F}"/>
    <dgm:cxn modelId="{97550A34-FD91-4876-A9C9-D476660BD044}" type="presOf" srcId="{9806268A-2023-4851-890D-8AC3F3AB94F7}" destId="{841D9DB6-138B-418A-9310-198230B1AEE9}" srcOrd="0" destOrd="4" presId="urn:microsoft.com/office/officeart/2005/8/layout/chevron2"/>
    <dgm:cxn modelId="{6B61BCE1-7BCF-47B5-9AEA-418B36D8C647}" srcId="{E741A6DC-D0C7-4524-A573-6BF060496A39}" destId="{1A4C9DDD-3549-4634-A591-09B540556556}" srcOrd="1" destOrd="0" parTransId="{E6455269-D3CD-449B-A1D9-BE326574D0C1}" sibTransId="{BFEF5FB7-31A6-48E7-9126-39E34C4C4423}"/>
    <dgm:cxn modelId="{5339F0D7-9105-4B18-AA75-B7E129D69410}" srcId="{1A4C9DDD-3549-4634-A591-09B540556556}" destId="{071D9092-11BF-4DC7-A798-CBC6CED91DA7}" srcOrd="4" destOrd="0" parTransId="{CF8D1ED9-3588-4AAD-ADF2-3DA196BA2C45}" sibTransId="{A0572267-7566-48B2-8739-EAAFBC642EE0}"/>
    <dgm:cxn modelId="{3B0C3D3D-4D06-4059-8F51-AADF9DCEE7F9}" srcId="{694A5430-9DA2-45FA-95FD-14F6B0A73522}" destId="{46F1CC41-CC90-495F-BD24-B2EF84A45884}" srcOrd="0" destOrd="0" parTransId="{B58E0585-59A4-4307-8128-244C68650A81}" sibTransId="{F0515914-A46F-460F-B6E8-A07D9D12A711}"/>
    <dgm:cxn modelId="{CFE59423-BEAE-48A2-89BC-83A3B27C224E}" type="presOf" srcId="{1A4C9DDD-3549-4634-A591-09B540556556}" destId="{900DBCE3-AB4F-4DBD-A858-4948F16D3F9A}" srcOrd="0" destOrd="0" presId="urn:microsoft.com/office/officeart/2005/8/layout/chevron2"/>
    <dgm:cxn modelId="{0C82B7E8-AB7E-45A8-A252-ED0A4E90CAEE}" srcId="{1A4C9DDD-3549-4634-A591-09B540556556}" destId="{B0ED5BB7-B398-4B3C-BC3B-71BF06F51DF7}" srcOrd="5" destOrd="0" parTransId="{D1F20FC4-99B0-4078-A0C5-19D70A2F3F7A}" sibTransId="{401C1BF5-8083-4ECD-90D2-4CFEBC9C948F}"/>
    <dgm:cxn modelId="{FDC5FB88-8C3E-4C0C-B1DE-BACE380BAC0B}" srcId="{694A5430-9DA2-45FA-95FD-14F6B0A73522}" destId="{9806268A-2023-4851-890D-8AC3F3AB94F7}" srcOrd="4" destOrd="0" parTransId="{59776457-08D8-4264-BB42-985469DFDBDF}" sibTransId="{484D84AC-DB31-4183-BBCE-4182E6915F17}"/>
    <dgm:cxn modelId="{E2F78E12-45FC-4479-976B-F22577E0A4D6}" type="presOf" srcId="{48683EFD-84AF-4771-9894-EDF2BF51CF53}" destId="{D7B5ADA3-77E8-426E-9E37-4C2C5FA3AF2A}" srcOrd="0" destOrd="1" presId="urn:microsoft.com/office/officeart/2005/8/layout/chevron2"/>
    <dgm:cxn modelId="{A1F345BA-61A3-4693-8AB7-81CC587DB053}" srcId="{1A4C9DDD-3549-4634-A591-09B540556556}" destId="{48683EFD-84AF-4771-9894-EDF2BF51CF53}" srcOrd="1" destOrd="0" parTransId="{7044ACE6-B3EE-454F-A0AD-717E27622B1F}" sibTransId="{3E029707-6D65-4DAA-AA1C-7CF7C28DDDAF}"/>
    <dgm:cxn modelId="{19F2ACFE-9E67-4B4C-A2D3-6F30D63D24D0}" type="presOf" srcId="{E741A6DC-D0C7-4524-A573-6BF060496A39}" destId="{C4151E4D-C470-4DE6-BE2E-15A7464A1C2E}" srcOrd="0" destOrd="0" presId="urn:microsoft.com/office/officeart/2005/8/layout/chevron2"/>
    <dgm:cxn modelId="{D25C60CD-628C-4C89-B10C-D4BBDBD6FDDE}" type="presOf" srcId="{39CCF200-8976-42DF-A146-35EF47BE4801}" destId="{841D9DB6-138B-418A-9310-198230B1AEE9}" srcOrd="0" destOrd="5" presId="urn:microsoft.com/office/officeart/2005/8/layout/chevron2"/>
    <dgm:cxn modelId="{7A8DFB2D-0186-4D72-8BEA-11E3993E5327}" type="presOf" srcId="{071D9092-11BF-4DC7-A798-CBC6CED91DA7}" destId="{D7B5ADA3-77E8-426E-9E37-4C2C5FA3AF2A}" srcOrd="0" destOrd="4" presId="urn:microsoft.com/office/officeart/2005/8/layout/chevron2"/>
    <dgm:cxn modelId="{C9E8E48B-237F-4AD1-A0AA-E92C4192DADB}" srcId="{1A4C9DDD-3549-4634-A591-09B540556556}" destId="{45B08FFA-E0ED-43BD-854C-0F1CCC4CCD8D}" srcOrd="2" destOrd="0" parTransId="{2F581907-767D-4B3A-B597-546C987CFC83}" sibTransId="{6F558B93-0AB6-47B9-AC5F-728993141B4A}"/>
    <dgm:cxn modelId="{0D4DB874-75FE-4547-A9D8-0F8BFB54285E}" srcId="{694A5430-9DA2-45FA-95FD-14F6B0A73522}" destId="{39CCF200-8976-42DF-A146-35EF47BE4801}" srcOrd="5" destOrd="0" parTransId="{45A08270-7E87-4175-B14B-53376E1AA86A}" sibTransId="{6194D25B-842D-4A16-A98C-D1D864FC6A32}"/>
    <dgm:cxn modelId="{3FCDD163-3999-43A7-90EC-3DB577D15EB8}" srcId="{1A4C9DDD-3549-4634-A591-09B540556556}" destId="{78B82155-2905-4838-88EE-086F132905A9}" srcOrd="0" destOrd="0" parTransId="{86F5F9EB-B225-4AC6-9734-9243F9D8C42C}" sibTransId="{CB6F0D2B-91D2-46E6-9FDE-CE89852F24AF}"/>
    <dgm:cxn modelId="{B788C7C6-5B83-4425-9963-DDA98305CE4A}" type="presOf" srcId="{45B08FFA-E0ED-43BD-854C-0F1CCC4CCD8D}" destId="{D7B5ADA3-77E8-426E-9E37-4C2C5FA3AF2A}" srcOrd="0" destOrd="2" presId="urn:microsoft.com/office/officeart/2005/8/layout/chevron2"/>
    <dgm:cxn modelId="{A62777F8-FAC4-44D4-A8B2-23EF992DBFA9}" srcId="{694A5430-9DA2-45FA-95FD-14F6B0A73522}" destId="{18E0919A-E18D-473D-8F7A-E211CC0D1A27}" srcOrd="1" destOrd="0" parTransId="{A487ADF7-E0B6-4112-9628-7A6DFF2FFE12}" sibTransId="{CE73EF2A-E13A-4DFE-9887-4304982A511F}"/>
    <dgm:cxn modelId="{2BB72655-34FA-4CE2-B14A-1AD13093FEA1}" type="presParOf" srcId="{C4151E4D-C470-4DE6-BE2E-15A7464A1C2E}" destId="{E1E8138D-EB61-473B-9519-77B447FECB3B}" srcOrd="0" destOrd="0" presId="urn:microsoft.com/office/officeart/2005/8/layout/chevron2"/>
    <dgm:cxn modelId="{3C7076B9-612F-4457-976D-875C826E013E}" type="presParOf" srcId="{E1E8138D-EB61-473B-9519-77B447FECB3B}" destId="{AAF5DB7A-3159-44AC-ACD1-3352C6C1F23C}" srcOrd="0" destOrd="0" presId="urn:microsoft.com/office/officeart/2005/8/layout/chevron2"/>
    <dgm:cxn modelId="{0CBACA05-523F-4E34-8423-9FBF03065546}" type="presParOf" srcId="{E1E8138D-EB61-473B-9519-77B447FECB3B}" destId="{841D9DB6-138B-418A-9310-198230B1AEE9}" srcOrd="1" destOrd="0" presId="urn:microsoft.com/office/officeart/2005/8/layout/chevron2"/>
    <dgm:cxn modelId="{2642C49A-9E5D-4647-A664-5391B679B079}" type="presParOf" srcId="{C4151E4D-C470-4DE6-BE2E-15A7464A1C2E}" destId="{FB416890-BF0A-409D-816A-37A1697006C6}" srcOrd="1" destOrd="0" presId="urn:microsoft.com/office/officeart/2005/8/layout/chevron2"/>
    <dgm:cxn modelId="{F9963BE6-260B-4272-96B9-54BB98BBC1F2}" type="presParOf" srcId="{C4151E4D-C470-4DE6-BE2E-15A7464A1C2E}" destId="{3072E64E-CDFB-4AD9-8142-3E02BCC5B695}" srcOrd="2" destOrd="0" presId="urn:microsoft.com/office/officeart/2005/8/layout/chevron2"/>
    <dgm:cxn modelId="{A53F5442-9AFC-459E-9C7D-68F1F69E2C3B}" type="presParOf" srcId="{3072E64E-CDFB-4AD9-8142-3E02BCC5B695}" destId="{900DBCE3-AB4F-4DBD-A858-4948F16D3F9A}" srcOrd="0" destOrd="0" presId="urn:microsoft.com/office/officeart/2005/8/layout/chevron2"/>
    <dgm:cxn modelId="{DA87C7BE-EA5B-46A0-ACED-FE1F8A0358F7}" type="presParOf" srcId="{3072E64E-CDFB-4AD9-8142-3E02BCC5B695}" destId="{D7B5ADA3-77E8-426E-9E37-4C2C5FA3AF2A}" srcOrd="1" destOrd="0" presId="urn:microsoft.com/office/officeart/2005/8/layout/chevron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741A6DC-D0C7-4524-A573-6BF060496A39}"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694A5430-9DA2-45FA-95FD-14F6B0A73522}">
      <dgm:prSet phldrT="[Text]"/>
      <dgm:spPr/>
      <dgm:t>
        <a:bodyPr/>
        <a:lstStyle/>
        <a:p>
          <a:r>
            <a:rPr lang="en-US" dirty="0"/>
            <a:t>Internal</a:t>
          </a:r>
        </a:p>
      </dgm:t>
    </dgm:pt>
    <dgm:pt modelId="{B79EFF53-6B96-43E9-9CA2-3F76E8FECD90}" type="parTrans" cxnId="{28D2D6BC-9B73-40D7-9579-7BDB34E49BDD}">
      <dgm:prSet/>
      <dgm:spPr/>
      <dgm:t>
        <a:bodyPr/>
        <a:lstStyle/>
        <a:p>
          <a:endParaRPr lang="en-US"/>
        </a:p>
      </dgm:t>
    </dgm:pt>
    <dgm:pt modelId="{F6815A11-FB69-4B82-908C-25814DED7668}" type="sibTrans" cxnId="{28D2D6BC-9B73-40D7-9579-7BDB34E49BDD}">
      <dgm:prSet/>
      <dgm:spPr/>
      <dgm:t>
        <a:bodyPr/>
        <a:lstStyle/>
        <a:p>
          <a:endParaRPr lang="en-US"/>
        </a:p>
      </dgm:t>
    </dgm:pt>
    <dgm:pt modelId="{46F1CC41-CC90-495F-BD24-B2EF84A45884}">
      <dgm:prSet phldrT="[Text]"/>
      <dgm:spPr/>
      <dgm:t>
        <a:bodyPr/>
        <a:lstStyle/>
        <a:p>
          <a:r>
            <a:rPr lang="en-US" dirty="0"/>
            <a:t>IT and business collaboration, cooperation, and alignment to achieve seamless internal integration</a:t>
          </a:r>
        </a:p>
      </dgm:t>
    </dgm:pt>
    <dgm:pt modelId="{B58E0585-59A4-4307-8128-244C68650A81}" type="parTrans" cxnId="{3B0C3D3D-4D06-4059-8F51-AADF9DCEE7F9}">
      <dgm:prSet/>
      <dgm:spPr/>
      <dgm:t>
        <a:bodyPr/>
        <a:lstStyle/>
        <a:p>
          <a:endParaRPr lang="en-US"/>
        </a:p>
      </dgm:t>
    </dgm:pt>
    <dgm:pt modelId="{F0515914-A46F-460F-B6E8-A07D9D12A711}" type="sibTrans" cxnId="{3B0C3D3D-4D06-4059-8F51-AADF9DCEE7F9}">
      <dgm:prSet/>
      <dgm:spPr/>
      <dgm:t>
        <a:bodyPr/>
        <a:lstStyle/>
        <a:p>
          <a:endParaRPr lang="en-US"/>
        </a:p>
      </dgm:t>
    </dgm:pt>
    <dgm:pt modelId="{1A4C9DDD-3549-4634-A591-09B540556556}">
      <dgm:prSet phldrT="[Text]"/>
      <dgm:spPr/>
      <dgm:t>
        <a:bodyPr/>
        <a:lstStyle/>
        <a:p>
          <a:r>
            <a:rPr lang="en-US" dirty="0"/>
            <a:t>External</a:t>
          </a:r>
        </a:p>
      </dgm:t>
    </dgm:pt>
    <dgm:pt modelId="{E6455269-D3CD-449B-A1D9-BE326574D0C1}" type="parTrans" cxnId="{6B61BCE1-7BCF-47B5-9AEA-418B36D8C647}">
      <dgm:prSet/>
      <dgm:spPr/>
      <dgm:t>
        <a:bodyPr/>
        <a:lstStyle/>
        <a:p>
          <a:endParaRPr lang="en-US"/>
        </a:p>
      </dgm:t>
    </dgm:pt>
    <dgm:pt modelId="{BFEF5FB7-31A6-48E7-9126-39E34C4C4423}" type="sibTrans" cxnId="{6B61BCE1-7BCF-47B5-9AEA-418B36D8C647}">
      <dgm:prSet/>
      <dgm:spPr/>
      <dgm:t>
        <a:bodyPr/>
        <a:lstStyle/>
        <a:p>
          <a:endParaRPr lang="en-US"/>
        </a:p>
      </dgm:t>
    </dgm:pt>
    <dgm:pt modelId="{78B82155-2905-4838-88EE-086F132905A9}">
      <dgm:prSet phldrT="[Text]"/>
      <dgm:spPr/>
      <dgm:t>
        <a:bodyPr/>
        <a:lstStyle/>
        <a:p>
          <a:r>
            <a:rPr lang="en-US" dirty="0"/>
            <a:t>Adaptation to changes in technology, laws and regulations, industry trends, market conditions, competitions, and customer needs.</a:t>
          </a:r>
        </a:p>
      </dgm:t>
    </dgm:pt>
    <dgm:pt modelId="{86F5F9EB-B225-4AC6-9734-9243F9D8C42C}" type="parTrans" cxnId="{3FCDD163-3999-43A7-90EC-3DB577D15EB8}">
      <dgm:prSet/>
      <dgm:spPr/>
      <dgm:t>
        <a:bodyPr/>
        <a:lstStyle/>
        <a:p>
          <a:endParaRPr lang="en-US"/>
        </a:p>
      </dgm:t>
    </dgm:pt>
    <dgm:pt modelId="{CB6F0D2B-91D2-46E6-9FDE-CE89852F24AF}" type="sibTrans" cxnId="{3FCDD163-3999-43A7-90EC-3DB577D15EB8}">
      <dgm:prSet/>
      <dgm:spPr/>
      <dgm:t>
        <a:bodyPr/>
        <a:lstStyle/>
        <a:p>
          <a:endParaRPr lang="en-US"/>
        </a:p>
      </dgm:t>
    </dgm:pt>
    <dgm:pt modelId="{AA146360-5247-4184-8E2D-C0C087BAD926}">
      <dgm:prSet phldrT="[Text]"/>
      <dgm:spPr/>
      <dgm:t>
        <a:bodyPr/>
        <a:lstStyle/>
        <a:p>
          <a:r>
            <a:rPr lang="en-US" dirty="0"/>
            <a:t>Power, politics, conflict resolution</a:t>
          </a:r>
        </a:p>
      </dgm:t>
    </dgm:pt>
    <dgm:pt modelId="{5BD3926C-5B48-4289-AEF7-FE6F6129250E}" type="parTrans" cxnId="{0B201858-3000-4DCE-B201-E50D43EA2EBB}">
      <dgm:prSet/>
      <dgm:spPr/>
      <dgm:t>
        <a:bodyPr/>
        <a:lstStyle/>
        <a:p>
          <a:endParaRPr lang="en-US"/>
        </a:p>
      </dgm:t>
    </dgm:pt>
    <dgm:pt modelId="{96878E43-ECC8-4CFA-9A0F-5886B1DEC007}" type="sibTrans" cxnId="{0B201858-3000-4DCE-B201-E50D43EA2EBB}">
      <dgm:prSet/>
      <dgm:spPr/>
      <dgm:t>
        <a:bodyPr/>
        <a:lstStyle/>
        <a:p>
          <a:endParaRPr lang="en-US"/>
        </a:p>
      </dgm:t>
    </dgm:pt>
    <dgm:pt modelId="{ECAC57E8-BD14-49F3-B321-F83B43953A7B}">
      <dgm:prSet phldrT="[Text]"/>
      <dgm:spPr/>
      <dgm:t>
        <a:bodyPr/>
        <a:lstStyle/>
        <a:p>
          <a:r>
            <a:rPr lang="en-US" dirty="0"/>
            <a:t>Management support</a:t>
          </a:r>
        </a:p>
      </dgm:t>
    </dgm:pt>
    <dgm:pt modelId="{5FA0054C-8CEA-4946-8D5A-8A8338B1C09A}" type="parTrans" cxnId="{B46A3FE2-0DF3-4DC4-A078-063ABFE64A7F}">
      <dgm:prSet/>
      <dgm:spPr/>
      <dgm:t>
        <a:bodyPr/>
        <a:lstStyle/>
        <a:p>
          <a:endParaRPr lang="en-US"/>
        </a:p>
      </dgm:t>
    </dgm:pt>
    <dgm:pt modelId="{873F6AEA-F618-49B2-AC68-065AA3FF3C4E}" type="sibTrans" cxnId="{B46A3FE2-0DF3-4DC4-A078-063ABFE64A7F}">
      <dgm:prSet/>
      <dgm:spPr/>
      <dgm:t>
        <a:bodyPr/>
        <a:lstStyle/>
        <a:p>
          <a:endParaRPr lang="en-US"/>
        </a:p>
      </dgm:t>
    </dgm:pt>
    <dgm:pt modelId="{C4151E4D-C470-4DE6-BE2E-15A7464A1C2E}" type="pres">
      <dgm:prSet presAssocID="{E741A6DC-D0C7-4524-A573-6BF060496A39}" presName="linearFlow" presStyleCnt="0">
        <dgm:presLayoutVars>
          <dgm:dir/>
          <dgm:animLvl val="lvl"/>
          <dgm:resizeHandles val="exact"/>
        </dgm:presLayoutVars>
      </dgm:prSet>
      <dgm:spPr/>
    </dgm:pt>
    <dgm:pt modelId="{E1E8138D-EB61-473B-9519-77B447FECB3B}" type="pres">
      <dgm:prSet presAssocID="{694A5430-9DA2-45FA-95FD-14F6B0A73522}" presName="composite" presStyleCnt="0"/>
      <dgm:spPr/>
    </dgm:pt>
    <dgm:pt modelId="{AAF5DB7A-3159-44AC-ACD1-3352C6C1F23C}" type="pres">
      <dgm:prSet presAssocID="{694A5430-9DA2-45FA-95FD-14F6B0A73522}" presName="parentText" presStyleLbl="alignNode1" presStyleIdx="0" presStyleCnt="2">
        <dgm:presLayoutVars>
          <dgm:chMax val="1"/>
          <dgm:bulletEnabled val="1"/>
        </dgm:presLayoutVars>
      </dgm:prSet>
      <dgm:spPr/>
    </dgm:pt>
    <dgm:pt modelId="{841D9DB6-138B-418A-9310-198230B1AEE9}" type="pres">
      <dgm:prSet presAssocID="{694A5430-9DA2-45FA-95FD-14F6B0A73522}" presName="descendantText" presStyleLbl="alignAcc1" presStyleIdx="0" presStyleCnt="2">
        <dgm:presLayoutVars>
          <dgm:bulletEnabled val="1"/>
        </dgm:presLayoutVars>
      </dgm:prSet>
      <dgm:spPr/>
    </dgm:pt>
    <dgm:pt modelId="{FB416890-BF0A-409D-816A-37A1697006C6}" type="pres">
      <dgm:prSet presAssocID="{F6815A11-FB69-4B82-908C-25814DED7668}" presName="sp" presStyleCnt="0"/>
      <dgm:spPr/>
    </dgm:pt>
    <dgm:pt modelId="{3072E64E-CDFB-4AD9-8142-3E02BCC5B695}" type="pres">
      <dgm:prSet presAssocID="{1A4C9DDD-3549-4634-A591-09B540556556}" presName="composite" presStyleCnt="0"/>
      <dgm:spPr/>
    </dgm:pt>
    <dgm:pt modelId="{900DBCE3-AB4F-4DBD-A858-4948F16D3F9A}" type="pres">
      <dgm:prSet presAssocID="{1A4C9DDD-3549-4634-A591-09B540556556}" presName="parentText" presStyleLbl="alignNode1" presStyleIdx="1" presStyleCnt="2">
        <dgm:presLayoutVars>
          <dgm:chMax val="1"/>
          <dgm:bulletEnabled val="1"/>
        </dgm:presLayoutVars>
      </dgm:prSet>
      <dgm:spPr/>
    </dgm:pt>
    <dgm:pt modelId="{D7B5ADA3-77E8-426E-9E37-4C2C5FA3AF2A}" type="pres">
      <dgm:prSet presAssocID="{1A4C9DDD-3549-4634-A591-09B540556556}" presName="descendantText" presStyleLbl="alignAcc1" presStyleIdx="1" presStyleCnt="2">
        <dgm:presLayoutVars>
          <dgm:bulletEnabled val="1"/>
        </dgm:presLayoutVars>
      </dgm:prSet>
      <dgm:spPr/>
    </dgm:pt>
  </dgm:ptLst>
  <dgm:cxnLst>
    <dgm:cxn modelId="{C7DC587A-9CE6-49F4-9DEF-C006638ECF31}" type="presOf" srcId="{78B82155-2905-4838-88EE-086F132905A9}" destId="{D7B5ADA3-77E8-426E-9E37-4C2C5FA3AF2A}" srcOrd="0" destOrd="0" presId="urn:microsoft.com/office/officeart/2005/8/layout/chevron2"/>
    <dgm:cxn modelId="{DF22D53F-363E-4437-95AE-0F9B95F56DC3}" type="presOf" srcId="{46F1CC41-CC90-495F-BD24-B2EF84A45884}" destId="{841D9DB6-138B-418A-9310-198230B1AEE9}" srcOrd="0" destOrd="0" presId="urn:microsoft.com/office/officeart/2005/8/layout/chevron2"/>
    <dgm:cxn modelId="{25ED0AF1-CC1B-4CA0-B956-23331F345C25}" type="presOf" srcId="{694A5430-9DA2-45FA-95FD-14F6B0A73522}" destId="{AAF5DB7A-3159-44AC-ACD1-3352C6C1F23C}" srcOrd="0" destOrd="0" presId="urn:microsoft.com/office/officeart/2005/8/layout/chevron2"/>
    <dgm:cxn modelId="{28D2D6BC-9B73-40D7-9579-7BDB34E49BDD}" srcId="{E741A6DC-D0C7-4524-A573-6BF060496A39}" destId="{694A5430-9DA2-45FA-95FD-14F6B0A73522}" srcOrd="0" destOrd="0" parTransId="{B79EFF53-6B96-43E9-9CA2-3F76E8FECD90}" sibTransId="{F6815A11-FB69-4B82-908C-25814DED7668}"/>
    <dgm:cxn modelId="{6B61BCE1-7BCF-47B5-9AEA-418B36D8C647}" srcId="{E741A6DC-D0C7-4524-A573-6BF060496A39}" destId="{1A4C9DDD-3549-4634-A591-09B540556556}" srcOrd="1" destOrd="0" parTransId="{E6455269-D3CD-449B-A1D9-BE326574D0C1}" sibTransId="{BFEF5FB7-31A6-48E7-9126-39E34C4C4423}"/>
    <dgm:cxn modelId="{0CDEF13D-4112-4677-98F4-64927E1CF254}" type="presOf" srcId="{AA146360-5247-4184-8E2D-C0C087BAD926}" destId="{841D9DB6-138B-418A-9310-198230B1AEE9}" srcOrd="0" destOrd="2" presId="urn:microsoft.com/office/officeart/2005/8/layout/chevron2"/>
    <dgm:cxn modelId="{B46A3FE2-0DF3-4DC4-A078-063ABFE64A7F}" srcId="{694A5430-9DA2-45FA-95FD-14F6B0A73522}" destId="{ECAC57E8-BD14-49F3-B321-F83B43953A7B}" srcOrd="1" destOrd="0" parTransId="{5FA0054C-8CEA-4946-8D5A-8A8338B1C09A}" sibTransId="{873F6AEA-F618-49B2-AC68-065AA3FF3C4E}"/>
    <dgm:cxn modelId="{3B0C3D3D-4D06-4059-8F51-AADF9DCEE7F9}" srcId="{694A5430-9DA2-45FA-95FD-14F6B0A73522}" destId="{46F1CC41-CC90-495F-BD24-B2EF84A45884}" srcOrd="0" destOrd="0" parTransId="{B58E0585-59A4-4307-8128-244C68650A81}" sibTransId="{F0515914-A46F-460F-B6E8-A07D9D12A711}"/>
    <dgm:cxn modelId="{CFE59423-BEAE-48A2-89BC-83A3B27C224E}" type="presOf" srcId="{1A4C9DDD-3549-4634-A591-09B540556556}" destId="{900DBCE3-AB4F-4DBD-A858-4948F16D3F9A}" srcOrd="0" destOrd="0" presId="urn:microsoft.com/office/officeart/2005/8/layout/chevron2"/>
    <dgm:cxn modelId="{19F2ACFE-9E67-4B4C-A2D3-6F30D63D24D0}" type="presOf" srcId="{E741A6DC-D0C7-4524-A573-6BF060496A39}" destId="{C4151E4D-C470-4DE6-BE2E-15A7464A1C2E}" srcOrd="0" destOrd="0" presId="urn:microsoft.com/office/officeart/2005/8/layout/chevron2"/>
    <dgm:cxn modelId="{0B201858-3000-4DCE-B201-E50D43EA2EBB}" srcId="{694A5430-9DA2-45FA-95FD-14F6B0A73522}" destId="{AA146360-5247-4184-8E2D-C0C087BAD926}" srcOrd="2" destOrd="0" parTransId="{5BD3926C-5B48-4289-AEF7-FE6F6129250E}" sibTransId="{96878E43-ECC8-4CFA-9A0F-5886B1DEC007}"/>
    <dgm:cxn modelId="{3FCDD163-3999-43A7-90EC-3DB577D15EB8}" srcId="{1A4C9DDD-3549-4634-A591-09B540556556}" destId="{78B82155-2905-4838-88EE-086F132905A9}" srcOrd="0" destOrd="0" parTransId="{86F5F9EB-B225-4AC6-9734-9243F9D8C42C}" sibTransId="{CB6F0D2B-91D2-46E6-9FDE-CE89852F24AF}"/>
    <dgm:cxn modelId="{5B14A779-FC50-4067-8913-F4E861DE33DD}" type="presOf" srcId="{ECAC57E8-BD14-49F3-B321-F83B43953A7B}" destId="{841D9DB6-138B-418A-9310-198230B1AEE9}" srcOrd="0" destOrd="1" presId="urn:microsoft.com/office/officeart/2005/8/layout/chevron2"/>
    <dgm:cxn modelId="{2BB72655-34FA-4CE2-B14A-1AD13093FEA1}" type="presParOf" srcId="{C4151E4D-C470-4DE6-BE2E-15A7464A1C2E}" destId="{E1E8138D-EB61-473B-9519-77B447FECB3B}" srcOrd="0" destOrd="0" presId="urn:microsoft.com/office/officeart/2005/8/layout/chevron2"/>
    <dgm:cxn modelId="{3C7076B9-612F-4457-976D-875C826E013E}" type="presParOf" srcId="{E1E8138D-EB61-473B-9519-77B447FECB3B}" destId="{AAF5DB7A-3159-44AC-ACD1-3352C6C1F23C}" srcOrd="0" destOrd="0" presId="urn:microsoft.com/office/officeart/2005/8/layout/chevron2"/>
    <dgm:cxn modelId="{0CBACA05-523F-4E34-8423-9FBF03065546}" type="presParOf" srcId="{E1E8138D-EB61-473B-9519-77B447FECB3B}" destId="{841D9DB6-138B-418A-9310-198230B1AEE9}" srcOrd="1" destOrd="0" presId="urn:microsoft.com/office/officeart/2005/8/layout/chevron2"/>
    <dgm:cxn modelId="{2642C49A-9E5D-4647-A664-5391B679B079}" type="presParOf" srcId="{C4151E4D-C470-4DE6-BE2E-15A7464A1C2E}" destId="{FB416890-BF0A-409D-816A-37A1697006C6}" srcOrd="1" destOrd="0" presId="urn:microsoft.com/office/officeart/2005/8/layout/chevron2"/>
    <dgm:cxn modelId="{F9963BE6-260B-4272-96B9-54BB98BBC1F2}" type="presParOf" srcId="{C4151E4D-C470-4DE6-BE2E-15A7464A1C2E}" destId="{3072E64E-CDFB-4AD9-8142-3E02BCC5B695}" srcOrd="2" destOrd="0" presId="urn:microsoft.com/office/officeart/2005/8/layout/chevron2"/>
    <dgm:cxn modelId="{A53F5442-9AFC-459E-9C7D-68F1F69E2C3B}" type="presParOf" srcId="{3072E64E-CDFB-4AD9-8142-3E02BCC5B695}" destId="{900DBCE3-AB4F-4DBD-A858-4948F16D3F9A}" srcOrd="0" destOrd="0" presId="urn:microsoft.com/office/officeart/2005/8/layout/chevron2"/>
    <dgm:cxn modelId="{DA87C7BE-EA5B-46A0-ACED-FE1F8A0358F7}" type="presParOf" srcId="{3072E64E-CDFB-4AD9-8142-3E02BCC5B695}" destId="{D7B5ADA3-77E8-426E-9E37-4C2C5FA3AF2A}" srcOrd="1" destOrd="0" presId="urn:microsoft.com/office/officeart/2005/8/layout/chevron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07F499C-BC4E-45E9-8BAF-ABEECEB70500}"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61F97B7D-ADD0-4879-A619-64E45E30F7F4}">
      <dgm:prSet phldrT="[Text]"/>
      <dgm:spPr/>
      <dgm:t>
        <a:bodyPr/>
        <a:lstStyle/>
        <a:p>
          <a:r>
            <a:rPr lang="en-US" dirty="0"/>
            <a:t>Technology Obsolescence</a:t>
          </a:r>
        </a:p>
      </dgm:t>
    </dgm:pt>
    <dgm:pt modelId="{E842A133-55A9-43E3-BDE8-E31BB634A87F}" type="parTrans" cxnId="{368A9E93-2A99-4851-936D-C8D06CA2C0C7}">
      <dgm:prSet/>
      <dgm:spPr/>
      <dgm:t>
        <a:bodyPr/>
        <a:lstStyle/>
        <a:p>
          <a:endParaRPr lang="en-US"/>
        </a:p>
      </dgm:t>
    </dgm:pt>
    <dgm:pt modelId="{2B6EBB12-4A8E-4BBA-B36E-4C0048A62915}" type="sibTrans" cxnId="{368A9E93-2A99-4851-936D-C8D06CA2C0C7}">
      <dgm:prSet/>
      <dgm:spPr/>
      <dgm:t>
        <a:bodyPr/>
        <a:lstStyle/>
        <a:p>
          <a:endParaRPr lang="en-US"/>
        </a:p>
      </dgm:t>
    </dgm:pt>
    <dgm:pt modelId="{4AE6D86C-6BA5-447B-AD9E-CA28F853C5C1}">
      <dgm:prSet phldrT="[Text]" custT="1"/>
      <dgm:spPr/>
      <dgm:t>
        <a:bodyPr/>
        <a:lstStyle/>
        <a:p>
          <a:r>
            <a:rPr lang="en-US" sz="1400" dirty="0"/>
            <a:t>Inadequate response to the rapid technology innovations</a:t>
          </a:r>
        </a:p>
      </dgm:t>
    </dgm:pt>
    <dgm:pt modelId="{3A4ADCFE-BAEF-4816-8EDC-E56F346967BC}" type="parTrans" cxnId="{958CE48E-A81F-4660-8F54-0DF372A4F2BC}">
      <dgm:prSet/>
      <dgm:spPr/>
      <dgm:t>
        <a:bodyPr/>
        <a:lstStyle/>
        <a:p>
          <a:endParaRPr lang="en-US"/>
        </a:p>
      </dgm:t>
    </dgm:pt>
    <dgm:pt modelId="{1C8B99A3-C157-426C-B564-0EAD0256FD32}" type="sibTrans" cxnId="{958CE48E-A81F-4660-8F54-0DF372A4F2BC}">
      <dgm:prSet/>
      <dgm:spPr/>
      <dgm:t>
        <a:bodyPr/>
        <a:lstStyle/>
        <a:p>
          <a:endParaRPr lang="en-US"/>
        </a:p>
      </dgm:t>
    </dgm:pt>
    <dgm:pt modelId="{BC01847E-AB02-412A-9780-9B09DA754670}">
      <dgm:prSet phldrT="[Text]"/>
      <dgm:spPr/>
      <dgm:t>
        <a:bodyPr/>
        <a:lstStyle/>
        <a:p>
          <a:r>
            <a:rPr lang="en-US" dirty="0"/>
            <a:t>Functional Obsolescence</a:t>
          </a:r>
        </a:p>
      </dgm:t>
    </dgm:pt>
    <dgm:pt modelId="{3FF02536-F7E9-4CE7-84CF-668E89762B9F}" type="parTrans" cxnId="{85346319-3807-4047-A648-4FEAE231AE74}">
      <dgm:prSet/>
      <dgm:spPr/>
      <dgm:t>
        <a:bodyPr/>
        <a:lstStyle/>
        <a:p>
          <a:endParaRPr lang="en-US"/>
        </a:p>
      </dgm:t>
    </dgm:pt>
    <dgm:pt modelId="{CA7FF667-9F2B-430F-9DB1-5C2695C85C73}" type="sibTrans" cxnId="{85346319-3807-4047-A648-4FEAE231AE74}">
      <dgm:prSet/>
      <dgm:spPr/>
      <dgm:t>
        <a:bodyPr/>
        <a:lstStyle/>
        <a:p>
          <a:endParaRPr lang="en-US"/>
        </a:p>
      </dgm:t>
    </dgm:pt>
    <dgm:pt modelId="{D45C1BD4-8C2B-4AF9-99AA-45E93DCEED2B}">
      <dgm:prSet phldrT="[Text]" custT="1"/>
      <dgm:spPr/>
      <dgm:t>
        <a:bodyPr/>
        <a:lstStyle/>
        <a:p>
          <a:r>
            <a:rPr lang="en-US" sz="1400" dirty="0"/>
            <a:t>Inadequate response to changes in business and customer needs </a:t>
          </a:r>
        </a:p>
      </dgm:t>
    </dgm:pt>
    <dgm:pt modelId="{E6A52D81-1861-481C-ACC3-3480E937A494}" type="parTrans" cxnId="{625CFF60-9C7F-48D5-83F7-73BCC403997A}">
      <dgm:prSet/>
      <dgm:spPr/>
      <dgm:t>
        <a:bodyPr/>
        <a:lstStyle/>
        <a:p>
          <a:endParaRPr lang="en-US"/>
        </a:p>
      </dgm:t>
    </dgm:pt>
    <dgm:pt modelId="{3D8E98C3-2064-4063-8B79-11D59606F882}" type="sibTrans" cxnId="{625CFF60-9C7F-48D5-83F7-73BCC403997A}">
      <dgm:prSet/>
      <dgm:spPr/>
      <dgm:t>
        <a:bodyPr/>
        <a:lstStyle/>
        <a:p>
          <a:endParaRPr lang="en-US"/>
        </a:p>
      </dgm:t>
    </dgm:pt>
    <dgm:pt modelId="{701B1ECD-2FF4-4B88-A603-5250A2494A47}">
      <dgm:prSet custT="1"/>
      <dgm:spPr/>
      <dgm:t>
        <a:bodyPr/>
        <a:lstStyle/>
        <a:p>
          <a:r>
            <a:rPr lang="en-US" sz="1400" dirty="0"/>
            <a:t>Systems outlive the lives of technologies used</a:t>
          </a:r>
        </a:p>
      </dgm:t>
    </dgm:pt>
    <dgm:pt modelId="{51D2B52E-D36F-413A-8A41-CA4B733B8B9B}" type="parTrans" cxnId="{039BB8C5-9136-4D99-B7AD-766A37D961E0}">
      <dgm:prSet/>
      <dgm:spPr/>
      <dgm:t>
        <a:bodyPr/>
        <a:lstStyle/>
        <a:p>
          <a:endParaRPr lang="en-US"/>
        </a:p>
      </dgm:t>
    </dgm:pt>
    <dgm:pt modelId="{2305EDA2-70E2-4F67-BE3D-C5744C8087D1}" type="sibTrans" cxnId="{039BB8C5-9136-4D99-B7AD-766A37D961E0}">
      <dgm:prSet/>
      <dgm:spPr/>
      <dgm:t>
        <a:bodyPr/>
        <a:lstStyle/>
        <a:p>
          <a:endParaRPr lang="en-US"/>
        </a:p>
      </dgm:t>
    </dgm:pt>
    <dgm:pt modelId="{6A3DA9B0-ACF4-46C2-A984-B4DDA3E2D43C}">
      <dgm:prSet phldrT="[Text]" custT="1"/>
      <dgm:spPr/>
      <dgm:t>
        <a:bodyPr/>
        <a:lstStyle/>
        <a:p>
          <a:r>
            <a:rPr lang="en-US" sz="1400" dirty="0"/>
            <a:t>Lack of desire/required functionalities</a:t>
          </a:r>
        </a:p>
      </dgm:t>
    </dgm:pt>
    <dgm:pt modelId="{996E3027-C0D3-4768-9141-3238AA173C71}" type="parTrans" cxnId="{6A651546-2381-40BB-96C0-C5197CF9E0EE}">
      <dgm:prSet/>
      <dgm:spPr/>
      <dgm:t>
        <a:bodyPr/>
        <a:lstStyle/>
        <a:p>
          <a:endParaRPr lang="en-US"/>
        </a:p>
      </dgm:t>
    </dgm:pt>
    <dgm:pt modelId="{2EE8F963-F179-4CEE-9781-F775542164F9}" type="sibTrans" cxnId="{6A651546-2381-40BB-96C0-C5197CF9E0EE}">
      <dgm:prSet/>
      <dgm:spPr/>
      <dgm:t>
        <a:bodyPr/>
        <a:lstStyle/>
        <a:p>
          <a:endParaRPr lang="en-US"/>
        </a:p>
      </dgm:t>
    </dgm:pt>
    <dgm:pt modelId="{C05B1458-EF8F-405C-B714-2938B95E71A4}">
      <dgm:prSet phldrT="[Text]" custT="1"/>
      <dgm:spPr/>
      <dgm:t>
        <a:bodyPr/>
        <a:lstStyle/>
        <a:p>
          <a:r>
            <a:rPr lang="en-US" sz="1400" dirty="0"/>
            <a:t>Lack of user satisfaction</a:t>
          </a:r>
        </a:p>
      </dgm:t>
    </dgm:pt>
    <dgm:pt modelId="{30EBF19F-C200-46C4-8A2C-26A238BAC137}" type="parTrans" cxnId="{A9195B49-CE30-441E-A6D6-11212D3FB981}">
      <dgm:prSet/>
      <dgm:spPr/>
      <dgm:t>
        <a:bodyPr/>
        <a:lstStyle/>
        <a:p>
          <a:endParaRPr lang="en-US"/>
        </a:p>
      </dgm:t>
    </dgm:pt>
    <dgm:pt modelId="{5EDB5A3F-13A8-4BAA-BC94-265CD34D48B7}" type="sibTrans" cxnId="{A9195B49-CE30-441E-A6D6-11212D3FB981}">
      <dgm:prSet/>
      <dgm:spPr/>
      <dgm:t>
        <a:bodyPr/>
        <a:lstStyle/>
        <a:p>
          <a:endParaRPr lang="en-US"/>
        </a:p>
      </dgm:t>
    </dgm:pt>
    <dgm:pt modelId="{B16A0693-3E24-4B35-A81D-2A9A31583E58}">
      <dgm:prSet custT="1"/>
      <dgm:spPr/>
      <dgm:t>
        <a:bodyPr/>
        <a:lstStyle/>
        <a:p>
          <a:r>
            <a:rPr lang="en-US" sz="1400" dirty="0"/>
            <a:t>Systems grow in complexity</a:t>
          </a:r>
        </a:p>
      </dgm:t>
    </dgm:pt>
    <dgm:pt modelId="{8FE07BFC-9284-4EE4-9A46-58D644CA02DA}" type="parTrans" cxnId="{FD696FA0-7924-47BD-9638-C9CDB5648447}">
      <dgm:prSet/>
      <dgm:spPr/>
      <dgm:t>
        <a:bodyPr/>
        <a:lstStyle/>
        <a:p>
          <a:endParaRPr lang="en-US"/>
        </a:p>
      </dgm:t>
    </dgm:pt>
    <dgm:pt modelId="{0E51ACC4-7345-4F85-A848-0A20FBB911C4}" type="sibTrans" cxnId="{FD696FA0-7924-47BD-9638-C9CDB5648447}">
      <dgm:prSet/>
      <dgm:spPr/>
      <dgm:t>
        <a:bodyPr/>
        <a:lstStyle/>
        <a:p>
          <a:endParaRPr lang="en-US"/>
        </a:p>
      </dgm:t>
    </dgm:pt>
    <dgm:pt modelId="{15554CF7-674D-45A3-9DBD-37E0C5828F37}" type="pres">
      <dgm:prSet presAssocID="{E07F499C-BC4E-45E9-8BAF-ABEECEB70500}" presName="Name0" presStyleCnt="0">
        <dgm:presLayoutVars>
          <dgm:dir/>
          <dgm:animLvl val="lvl"/>
          <dgm:resizeHandles val="exact"/>
        </dgm:presLayoutVars>
      </dgm:prSet>
      <dgm:spPr/>
    </dgm:pt>
    <dgm:pt modelId="{8ACA8258-A1E7-42D7-8319-605D5FB6680A}" type="pres">
      <dgm:prSet presAssocID="{61F97B7D-ADD0-4879-A619-64E45E30F7F4}" presName="linNode" presStyleCnt="0"/>
      <dgm:spPr/>
    </dgm:pt>
    <dgm:pt modelId="{A02F3731-1220-4C40-BAAA-037B42280810}" type="pres">
      <dgm:prSet presAssocID="{61F97B7D-ADD0-4879-A619-64E45E30F7F4}" presName="parentText" presStyleLbl="node1" presStyleIdx="0" presStyleCnt="2" custLinFactNeighborY="686">
        <dgm:presLayoutVars>
          <dgm:chMax val="1"/>
          <dgm:bulletEnabled val="1"/>
        </dgm:presLayoutVars>
      </dgm:prSet>
      <dgm:spPr/>
    </dgm:pt>
    <dgm:pt modelId="{93E56B2F-F025-4FC7-8116-DA89E9C8366D}" type="pres">
      <dgm:prSet presAssocID="{61F97B7D-ADD0-4879-A619-64E45E30F7F4}" presName="descendantText" presStyleLbl="alignAccFollowNode1" presStyleIdx="0" presStyleCnt="2">
        <dgm:presLayoutVars>
          <dgm:bulletEnabled val="1"/>
        </dgm:presLayoutVars>
      </dgm:prSet>
      <dgm:spPr/>
    </dgm:pt>
    <dgm:pt modelId="{7D5520EF-F04F-456B-B7F5-16CFB00C7F9B}" type="pres">
      <dgm:prSet presAssocID="{2B6EBB12-4A8E-4BBA-B36E-4C0048A62915}" presName="sp" presStyleCnt="0"/>
      <dgm:spPr/>
    </dgm:pt>
    <dgm:pt modelId="{73539F67-9536-400F-8536-788C347C6876}" type="pres">
      <dgm:prSet presAssocID="{BC01847E-AB02-412A-9780-9B09DA754670}" presName="linNode" presStyleCnt="0"/>
      <dgm:spPr/>
    </dgm:pt>
    <dgm:pt modelId="{8A592A02-B5C4-48C5-94FD-820BE50A76BD}" type="pres">
      <dgm:prSet presAssocID="{BC01847E-AB02-412A-9780-9B09DA754670}" presName="parentText" presStyleLbl="node1" presStyleIdx="1" presStyleCnt="2">
        <dgm:presLayoutVars>
          <dgm:chMax val="1"/>
          <dgm:bulletEnabled val="1"/>
        </dgm:presLayoutVars>
      </dgm:prSet>
      <dgm:spPr/>
    </dgm:pt>
    <dgm:pt modelId="{24F2FC42-1FE2-4B68-BA13-116BD4A6E35E}" type="pres">
      <dgm:prSet presAssocID="{BC01847E-AB02-412A-9780-9B09DA754670}" presName="descendantText" presStyleLbl="alignAccFollowNode1" presStyleIdx="1" presStyleCnt="2">
        <dgm:presLayoutVars>
          <dgm:bulletEnabled val="1"/>
        </dgm:presLayoutVars>
      </dgm:prSet>
      <dgm:spPr/>
    </dgm:pt>
  </dgm:ptLst>
  <dgm:cxnLst>
    <dgm:cxn modelId="{958CE48E-A81F-4660-8F54-0DF372A4F2BC}" srcId="{61F97B7D-ADD0-4879-A619-64E45E30F7F4}" destId="{4AE6D86C-6BA5-447B-AD9E-CA28F853C5C1}" srcOrd="0" destOrd="0" parTransId="{3A4ADCFE-BAEF-4816-8EDC-E56F346967BC}" sibTransId="{1C8B99A3-C157-426C-B564-0EAD0256FD32}"/>
    <dgm:cxn modelId="{78C927EB-AC35-4665-B505-7D605CAC47B3}" type="presOf" srcId="{BC01847E-AB02-412A-9780-9B09DA754670}" destId="{8A592A02-B5C4-48C5-94FD-820BE50A76BD}" srcOrd="0" destOrd="0" presId="urn:microsoft.com/office/officeart/2005/8/layout/vList5"/>
    <dgm:cxn modelId="{85346319-3807-4047-A648-4FEAE231AE74}" srcId="{E07F499C-BC4E-45E9-8BAF-ABEECEB70500}" destId="{BC01847E-AB02-412A-9780-9B09DA754670}" srcOrd="1" destOrd="0" parTransId="{3FF02536-F7E9-4CE7-84CF-668E89762B9F}" sibTransId="{CA7FF667-9F2B-430F-9DB1-5C2695C85C73}"/>
    <dgm:cxn modelId="{2AB8EE50-E829-4D1C-BC1C-A4C9B67F8556}" type="presOf" srcId="{C05B1458-EF8F-405C-B714-2938B95E71A4}" destId="{24F2FC42-1FE2-4B68-BA13-116BD4A6E35E}" srcOrd="0" destOrd="2" presId="urn:microsoft.com/office/officeart/2005/8/layout/vList5"/>
    <dgm:cxn modelId="{FD696FA0-7924-47BD-9638-C9CDB5648447}" srcId="{61F97B7D-ADD0-4879-A619-64E45E30F7F4}" destId="{B16A0693-3E24-4B35-A81D-2A9A31583E58}" srcOrd="2" destOrd="0" parTransId="{8FE07BFC-9284-4EE4-9A46-58D644CA02DA}" sibTransId="{0E51ACC4-7345-4F85-A848-0A20FBB911C4}"/>
    <dgm:cxn modelId="{6A651546-2381-40BB-96C0-C5197CF9E0EE}" srcId="{BC01847E-AB02-412A-9780-9B09DA754670}" destId="{6A3DA9B0-ACF4-46C2-A984-B4DDA3E2D43C}" srcOrd="1" destOrd="0" parTransId="{996E3027-C0D3-4768-9141-3238AA173C71}" sibTransId="{2EE8F963-F179-4CEE-9781-F775542164F9}"/>
    <dgm:cxn modelId="{A9195B49-CE30-441E-A6D6-11212D3FB981}" srcId="{BC01847E-AB02-412A-9780-9B09DA754670}" destId="{C05B1458-EF8F-405C-B714-2938B95E71A4}" srcOrd="2" destOrd="0" parTransId="{30EBF19F-C200-46C4-8A2C-26A238BAC137}" sibTransId="{5EDB5A3F-13A8-4BAA-BC94-265CD34D48B7}"/>
    <dgm:cxn modelId="{E92ACA67-E89C-479A-8877-AA926E7D5B3B}" type="presOf" srcId="{B16A0693-3E24-4B35-A81D-2A9A31583E58}" destId="{93E56B2F-F025-4FC7-8116-DA89E9C8366D}" srcOrd="0" destOrd="2" presId="urn:microsoft.com/office/officeart/2005/8/layout/vList5"/>
    <dgm:cxn modelId="{0A76632E-1F20-468B-89B3-08A76C608839}" type="presOf" srcId="{D45C1BD4-8C2B-4AF9-99AA-45E93DCEED2B}" destId="{24F2FC42-1FE2-4B68-BA13-116BD4A6E35E}" srcOrd="0" destOrd="0" presId="urn:microsoft.com/office/officeart/2005/8/layout/vList5"/>
    <dgm:cxn modelId="{01785749-5C21-4FB0-A6D4-FE442E0E5FBB}" type="presOf" srcId="{61F97B7D-ADD0-4879-A619-64E45E30F7F4}" destId="{A02F3731-1220-4C40-BAAA-037B42280810}" srcOrd="0" destOrd="0" presId="urn:microsoft.com/office/officeart/2005/8/layout/vList5"/>
    <dgm:cxn modelId="{625CFF60-9C7F-48D5-83F7-73BCC403997A}" srcId="{BC01847E-AB02-412A-9780-9B09DA754670}" destId="{D45C1BD4-8C2B-4AF9-99AA-45E93DCEED2B}" srcOrd="0" destOrd="0" parTransId="{E6A52D81-1861-481C-ACC3-3480E937A494}" sibTransId="{3D8E98C3-2064-4063-8B79-11D59606F882}"/>
    <dgm:cxn modelId="{9EF6183C-4DA3-4892-AF37-934E690C0F51}" type="presOf" srcId="{701B1ECD-2FF4-4B88-A603-5250A2494A47}" destId="{93E56B2F-F025-4FC7-8116-DA89E9C8366D}" srcOrd="0" destOrd="1" presId="urn:microsoft.com/office/officeart/2005/8/layout/vList5"/>
    <dgm:cxn modelId="{368A9E93-2A99-4851-936D-C8D06CA2C0C7}" srcId="{E07F499C-BC4E-45E9-8BAF-ABEECEB70500}" destId="{61F97B7D-ADD0-4879-A619-64E45E30F7F4}" srcOrd="0" destOrd="0" parTransId="{E842A133-55A9-43E3-BDE8-E31BB634A87F}" sibTransId="{2B6EBB12-4A8E-4BBA-B36E-4C0048A62915}"/>
    <dgm:cxn modelId="{E606C45F-9EE3-42ED-8417-4D485FAB51C3}" type="presOf" srcId="{6A3DA9B0-ACF4-46C2-A984-B4DDA3E2D43C}" destId="{24F2FC42-1FE2-4B68-BA13-116BD4A6E35E}" srcOrd="0" destOrd="1" presId="urn:microsoft.com/office/officeart/2005/8/layout/vList5"/>
    <dgm:cxn modelId="{95719226-1B93-4ED1-9659-2BAC13A8E367}" type="presOf" srcId="{4AE6D86C-6BA5-447B-AD9E-CA28F853C5C1}" destId="{93E56B2F-F025-4FC7-8116-DA89E9C8366D}" srcOrd="0" destOrd="0" presId="urn:microsoft.com/office/officeart/2005/8/layout/vList5"/>
    <dgm:cxn modelId="{039BB8C5-9136-4D99-B7AD-766A37D961E0}" srcId="{61F97B7D-ADD0-4879-A619-64E45E30F7F4}" destId="{701B1ECD-2FF4-4B88-A603-5250A2494A47}" srcOrd="1" destOrd="0" parTransId="{51D2B52E-D36F-413A-8A41-CA4B733B8B9B}" sibTransId="{2305EDA2-70E2-4F67-BE3D-C5744C8087D1}"/>
    <dgm:cxn modelId="{1D4FFE77-E6FB-4D9E-B018-23B376D8A4C9}" type="presOf" srcId="{E07F499C-BC4E-45E9-8BAF-ABEECEB70500}" destId="{15554CF7-674D-45A3-9DBD-37E0C5828F37}" srcOrd="0" destOrd="0" presId="urn:microsoft.com/office/officeart/2005/8/layout/vList5"/>
    <dgm:cxn modelId="{FD2D319F-EF27-4D16-9710-9A256E8C0B8B}" type="presParOf" srcId="{15554CF7-674D-45A3-9DBD-37E0C5828F37}" destId="{8ACA8258-A1E7-42D7-8319-605D5FB6680A}" srcOrd="0" destOrd="0" presId="urn:microsoft.com/office/officeart/2005/8/layout/vList5"/>
    <dgm:cxn modelId="{7D64F4C5-62D3-4D52-8735-591CD3A6A12F}" type="presParOf" srcId="{8ACA8258-A1E7-42D7-8319-605D5FB6680A}" destId="{A02F3731-1220-4C40-BAAA-037B42280810}" srcOrd="0" destOrd="0" presId="urn:microsoft.com/office/officeart/2005/8/layout/vList5"/>
    <dgm:cxn modelId="{DA196039-E27D-4F4F-A227-B96D78171BDD}" type="presParOf" srcId="{8ACA8258-A1E7-42D7-8319-605D5FB6680A}" destId="{93E56B2F-F025-4FC7-8116-DA89E9C8366D}" srcOrd="1" destOrd="0" presId="urn:microsoft.com/office/officeart/2005/8/layout/vList5"/>
    <dgm:cxn modelId="{6B7E15D9-02C8-467D-A509-82EF7E5C3258}" type="presParOf" srcId="{15554CF7-674D-45A3-9DBD-37E0C5828F37}" destId="{7D5520EF-F04F-456B-B7F5-16CFB00C7F9B}" srcOrd="1" destOrd="0" presId="urn:microsoft.com/office/officeart/2005/8/layout/vList5"/>
    <dgm:cxn modelId="{D78AC95A-FFE8-43EE-9217-9D4667145DE8}" type="presParOf" srcId="{15554CF7-674D-45A3-9DBD-37E0C5828F37}" destId="{73539F67-9536-400F-8536-788C347C6876}" srcOrd="2" destOrd="0" presId="urn:microsoft.com/office/officeart/2005/8/layout/vList5"/>
    <dgm:cxn modelId="{0D188B71-AEF2-41D4-B855-C98760182B1D}" type="presParOf" srcId="{73539F67-9536-400F-8536-788C347C6876}" destId="{8A592A02-B5C4-48C5-94FD-820BE50A76BD}" srcOrd="0" destOrd="0" presId="urn:microsoft.com/office/officeart/2005/8/layout/vList5"/>
    <dgm:cxn modelId="{B331EEAD-4EDF-4117-B85A-CA572F809EDA}" type="presParOf" srcId="{73539F67-9536-400F-8536-788C347C6876}" destId="{24F2FC42-1FE2-4B68-BA13-116BD4A6E35E}"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07F499C-BC4E-45E9-8BAF-ABEECEB70500}"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61F97B7D-ADD0-4879-A619-64E45E30F7F4}">
      <dgm:prSet phldrT="[Text]"/>
      <dgm:spPr/>
      <dgm:t>
        <a:bodyPr/>
        <a:lstStyle/>
        <a:p>
          <a:r>
            <a:rPr lang="en-US" dirty="0"/>
            <a:t>Professional Obsolescence</a:t>
          </a:r>
        </a:p>
      </dgm:t>
    </dgm:pt>
    <dgm:pt modelId="{E842A133-55A9-43E3-BDE8-E31BB634A87F}" type="parTrans" cxnId="{368A9E93-2A99-4851-936D-C8D06CA2C0C7}">
      <dgm:prSet/>
      <dgm:spPr/>
      <dgm:t>
        <a:bodyPr/>
        <a:lstStyle/>
        <a:p>
          <a:endParaRPr lang="en-US"/>
        </a:p>
      </dgm:t>
    </dgm:pt>
    <dgm:pt modelId="{2B6EBB12-4A8E-4BBA-B36E-4C0048A62915}" type="sibTrans" cxnId="{368A9E93-2A99-4851-936D-C8D06CA2C0C7}">
      <dgm:prSet/>
      <dgm:spPr/>
      <dgm:t>
        <a:bodyPr/>
        <a:lstStyle/>
        <a:p>
          <a:endParaRPr lang="en-US"/>
        </a:p>
      </dgm:t>
    </dgm:pt>
    <dgm:pt modelId="{4AE6D86C-6BA5-447B-AD9E-CA28F853C5C1}">
      <dgm:prSet phldrT="[Text]" custT="1"/>
      <dgm:spPr/>
      <dgm:t>
        <a:bodyPr/>
        <a:lstStyle/>
        <a:p>
          <a:pPr>
            <a:lnSpc>
              <a:spcPct val="100000"/>
            </a:lnSpc>
          </a:pPr>
          <a:r>
            <a:rPr lang="en-US" sz="1400" kern="1200" dirty="0">
              <a:latin typeface="+mn-lt"/>
            </a:rPr>
            <a:t>Insufficient learning and training to update knowledge and skills</a:t>
          </a:r>
          <a:r>
            <a:rPr lang="en-US" sz="1400" kern="1200" dirty="0">
              <a:solidFill>
                <a:prstClr val="black">
                  <a:hueOff val="0"/>
                  <a:satOff val="0"/>
                  <a:lumOff val="0"/>
                  <a:alphaOff val="0"/>
                </a:prstClr>
              </a:solidFill>
              <a:latin typeface="+mn-lt"/>
              <a:ea typeface="+mn-ea"/>
              <a:cs typeface="+mn-cs"/>
            </a:rPr>
            <a:t> of IT professionals</a:t>
          </a:r>
        </a:p>
      </dgm:t>
    </dgm:pt>
    <dgm:pt modelId="{3A4ADCFE-BAEF-4816-8EDC-E56F346967BC}" type="parTrans" cxnId="{958CE48E-A81F-4660-8F54-0DF372A4F2BC}">
      <dgm:prSet/>
      <dgm:spPr/>
      <dgm:t>
        <a:bodyPr/>
        <a:lstStyle/>
        <a:p>
          <a:endParaRPr lang="en-US"/>
        </a:p>
      </dgm:t>
    </dgm:pt>
    <dgm:pt modelId="{1C8B99A3-C157-426C-B564-0EAD0256FD32}" type="sibTrans" cxnId="{958CE48E-A81F-4660-8F54-0DF372A4F2BC}">
      <dgm:prSet/>
      <dgm:spPr/>
      <dgm:t>
        <a:bodyPr/>
        <a:lstStyle/>
        <a:p>
          <a:endParaRPr lang="en-US"/>
        </a:p>
      </dgm:t>
    </dgm:pt>
    <dgm:pt modelId="{BC01847E-AB02-412A-9780-9B09DA754670}">
      <dgm:prSet phldrT="[Text]"/>
      <dgm:spPr/>
      <dgm:t>
        <a:bodyPr/>
        <a:lstStyle/>
        <a:p>
          <a:r>
            <a:rPr lang="en-US" dirty="0"/>
            <a:t>Organizational Obsolescence</a:t>
          </a:r>
        </a:p>
      </dgm:t>
    </dgm:pt>
    <dgm:pt modelId="{3FF02536-F7E9-4CE7-84CF-668E89762B9F}" type="parTrans" cxnId="{85346319-3807-4047-A648-4FEAE231AE74}">
      <dgm:prSet/>
      <dgm:spPr/>
      <dgm:t>
        <a:bodyPr/>
        <a:lstStyle/>
        <a:p>
          <a:endParaRPr lang="en-US"/>
        </a:p>
      </dgm:t>
    </dgm:pt>
    <dgm:pt modelId="{CA7FF667-9F2B-430F-9DB1-5C2695C85C73}" type="sibTrans" cxnId="{85346319-3807-4047-A648-4FEAE231AE74}">
      <dgm:prSet/>
      <dgm:spPr/>
      <dgm:t>
        <a:bodyPr/>
        <a:lstStyle/>
        <a:p>
          <a:endParaRPr lang="en-US"/>
        </a:p>
      </dgm:t>
    </dgm:pt>
    <dgm:pt modelId="{D45C1BD4-8C2B-4AF9-99AA-45E93DCEED2B}">
      <dgm:prSet phldrT="[Text]" custT="1"/>
      <dgm:spPr/>
      <dgm:t>
        <a:bodyPr/>
        <a:lstStyle/>
        <a:p>
          <a:r>
            <a:rPr lang="en-US" sz="1400" dirty="0"/>
            <a:t>Poor collaboration,  cooperation and alignment of IT and business</a:t>
          </a:r>
        </a:p>
      </dgm:t>
    </dgm:pt>
    <dgm:pt modelId="{E6A52D81-1861-481C-ACC3-3480E937A494}" type="parTrans" cxnId="{625CFF60-9C7F-48D5-83F7-73BCC403997A}">
      <dgm:prSet/>
      <dgm:spPr/>
      <dgm:t>
        <a:bodyPr/>
        <a:lstStyle/>
        <a:p>
          <a:endParaRPr lang="en-US"/>
        </a:p>
      </dgm:t>
    </dgm:pt>
    <dgm:pt modelId="{3D8E98C3-2064-4063-8B79-11D59606F882}" type="sibTrans" cxnId="{625CFF60-9C7F-48D5-83F7-73BCC403997A}">
      <dgm:prSet/>
      <dgm:spPr/>
      <dgm:t>
        <a:bodyPr/>
        <a:lstStyle/>
        <a:p>
          <a:endParaRPr lang="en-US"/>
        </a:p>
      </dgm:t>
    </dgm:pt>
    <dgm:pt modelId="{4B702D28-935B-49A9-A8F4-B3E6C0C0997E}">
      <dgm:prSet phldrT="[Text]" custT="1"/>
      <dgm:spPr/>
      <dgm:t>
        <a:bodyPr/>
        <a:lstStyle/>
        <a:p>
          <a:r>
            <a:rPr lang="en-US" sz="1400" dirty="0"/>
            <a:t>Insufficient response to changes in internal dynamics and external environment</a:t>
          </a:r>
        </a:p>
      </dgm:t>
    </dgm:pt>
    <dgm:pt modelId="{2275A383-1DE6-433B-8180-48451929F786}" type="parTrans" cxnId="{7B604B8B-1486-4BC1-AF79-C47E0AEF2109}">
      <dgm:prSet/>
      <dgm:spPr/>
      <dgm:t>
        <a:bodyPr/>
        <a:lstStyle/>
        <a:p>
          <a:endParaRPr lang="en-US"/>
        </a:p>
      </dgm:t>
    </dgm:pt>
    <dgm:pt modelId="{3C1DC7FA-318F-4966-8CD3-35280CBB8FED}" type="sibTrans" cxnId="{7B604B8B-1486-4BC1-AF79-C47E0AEF2109}">
      <dgm:prSet/>
      <dgm:spPr/>
      <dgm:t>
        <a:bodyPr/>
        <a:lstStyle/>
        <a:p>
          <a:endParaRPr lang="en-US"/>
        </a:p>
      </dgm:t>
    </dgm:pt>
    <dgm:pt modelId="{678D8565-E7D4-4251-AA85-319F385E6D9F}">
      <dgm:prSet phldrT="[Text]" custT="1"/>
      <dgm:spPr/>
      <dgm:t>
        <a:bodyPr/>
        <a:lstStyle/>
        <a:p>
          <a:r>
            <a:rPr lang="en-US" sz="1400" dirty="0"/>
            <a:t>Organizational inertia and complacency</a:t>
          </a:r>
        </a:p>
      </dgm:t>
    </dgm:pt>
    <dgm:pt modelId="{3D8EE03C-9747-494F-8176-07075EE280B6}" type="parTrans" cxnId="{E0839961-25EE-46A3-98A8-ED13D1A1E417}">
      <dgm:prSet/>
      <dgm:spPr/>
      <dgm:t>
        <a:bodyPr/>
        <a:lstStyle/>
        <a:p>
          <a:endParaRPr lang="en-US"/>
        </a:p>
      </dgm:t>
    </dgm:pt>
    <dgm:pt modelId="{03E82496-2F4B-423C-A36B-5EEEA657C773}" type="sibTrans" cxnId="{E0839961-25EE-46A3-98A8-ED13D1A1E417}">
      <dgm:prSet/>
      <dgm:spPr/>
      <dgm:t>
        <a:bodyPr/>
        <a:lstStyle/>
        <a:p>
          <a:endParaRPr lang="en-US"/>
        </a:p>
      </dgm:t>
    </dgm:pt>
    <dgm:pt modelId="{D007D08D-FA41-4404-A41A-3356A8D39E57}">
      <dgm:prSet phldrT="[Text]" custT="1"/>
      <dgm:spPr/>
      <dgm:t>
        <a:bodyPr/>
        <a:lstStyle/>
        <a:p>
          <a:pPr>
            <a:lnSpc>
              <a:spcPct val="100000"/>
            </a:lnSpc>
          </a:pPr>
          <a:r>
            <a:rPr lang="en-US" sz="1400" kern="1200" dirty="0">
              <a:solidFill>
                <a:prstClr val="black">
                  <a:hueOff val="0"/>
                  <a:satOff val="0"/>
                  <a:lumOff val="0"/>
                  <a:alphaOff val="0"/>
                </a:prstClr>
              </a:solidFill>
              <a:latin typeface="+mn-lt"/>
              <a:ea typeface="+mn-ea"/>
              <a:cs typeface="+mn-cs"/>
            </a:rPr>
            <a:t>The shortage and aging of IT workforce</a:t>
          </a:r>
        </a:p>
      </dgm:t>
    </dgm:pt>
    <dgm:pt modelId="{F2172EB9-31DA-441E-B4EA-E502E0FB9F28}" type="parTrans" cxnId="{F581A31D-2124-47BC-B12D-C76E84ADCCFE}">
      <dgm:prSet/>
      <dgm:spPr/>
      <dgm:t>
        <a:bodyPr/>
        <a:lstStyle/>
        <a:p>
          <a:endParaRPr lang="en-US"/>
        </a:p>
      </dgm:t>
    </dgm:pt>
    <dgm:pt modelId="{C3EFD008-3865-4095-85E7-60415ADFDF32}" type="sibTrans" cxnId="{F581A31D-2124-47BC-B12D-C76E84ADCCFE}">
      <dgm:prSet/>
      <dgm:spPr/>
      <dgm:t>
        <a:bodyPr/>
        <a:lstStyle/>
        <a:p>
          <a:endParaRPr lang="en-US"/>
        </a:p>
      </dgm:t>
    </dgm:pt>
    <dgm:pt modelId="{46037D7A-875C-4534-ADEC-D067A4873867}">
      <dgm:prSet phldrT="[Text]" custT="1"/>
      <dgm:spPr/>
      <dgm:t>
        <a:bodyPr/>
        <a:lstStyle/>
        <a:p>
          <a:pPr>
            <a:lnSpc>
              <a:spcPct val="100000"/>
            </a:lnSpc>
          </a:pPr>
          <a:r>
            <a:rPr lang="en-US" sz="1400" kern="1200" dirty="0">
              <a:solidFill>
                <a:prstClr val="black">
                  <a:hueOff val="0"/>
                  <a:satOff val="0"/>
                  <a:lumOff val="0"/>
                  <a:alphaOff val="0"/>
                </a:prstClr>
              </a:solidFill>
              <a:latin typeface="+mn-lt"/>
              <a:ea typeface="+mn-ea"/>
              <a:cs typeface="+mn-cs"/>
            </a:rPr>
            <a:t>Insufficient knowledge management</a:t>
          </a:r>
        </a:p>
      </dgm:t>
    </dgm:pt>
    <dgm:pt modelId="{F0D558E2-B879-4AEC-8E20-F06C7871ACB2}" type="parTrans" cxnId="{20D052F9-6610-4D77-BE3F-78CDD5507EA3}">
      <dgm:prSet/>
      <dgm:spPr/>
      <dgm:t>
        <a:bodyPr/>
        <a:lstStyle/>
        <a:p>
          <a:endParaRPr lang="en-US"/>
        </a:p>
      </dgm:t>
    </dgm:pt>
    <dgm:pt modelId="{BC49A926-719B-4B7E-AE1D-39EAEB24E8B4}" type="sibTrans" cxnId="{20D052F9-6610-4D77-BE3F-78CDD5507EA3}">
      <dgm:prSet/>
      <dgm:spPr/>
      <dgm:t>
        <a:bodyPr/>
        <a:lstStyle/>
        <a:p>
          <a:endParaRPr lang="en-US"/>
        </a:p>
      </dgm:t>
    </dgm:pt>
    <dgm:pt modelId="{15554CF7-674D-45A3-9DBD-37E0C5828F37}" type="pres">
      <dgm:prSet presAssocID="{E07F499C-BC4E-45E9-8BAF-ABEECEB70500}" presName="Name0" presStyleCnt="0">
        <dgm:presLayoutVars>
          <dgm:dir/>
          <dgm:animLvl val="lvl"/>
          <dgm:resizeHandles val="exact"/>
        </dgm:presLayoutVars>
      </dgm:prSet>
      <dgm:spPr/>
    </dgm:pt>
    <dgm:pt modelId="{8ACA8258-A1E7-42D7-8319-605D5FB6680A}" type="pres">
      <dgm:prSet presAssocID="{61F97B7D-ADD0-4879-A619-64E45E30F7F4}" presName="linNode" presStyleCnt="0"/>
      <dgm:spPr/>
    </dgm:pt>
    <dgm:pt modelId="{A02F3731-1220-4C40-BAAA-037B42280810}" type="pres">
      <dgm:prSet presAssocID="{61F97B7D-ADD0-4879-A619-64E45E30F7F4}" presName="parentText" presStyleLbl="node1" presStyleIdx="0" presStyleCnt="2">
        <dgm:presLayoutVars>
          <dgm:chMax val="1"/>
          <dgm:bulletEnabled val="1"/>
        </dgm:presLayoutVars>
      </dgm:prSet>
      <dgm:spPr/>
    </dgm:pt>
    <dgm:pt modelId="{93E56B2F-F025-4FC7-8116-DA89E9C8366D}" type="pres">
      <dgm:prSet presAssocID="{61F97B7D-ADD0-4879-A619-64E45E30F7F4}" presName="descendantText" presStyleLbl="alignAccFollowNode1" presStyleIdx="0" presStyleCnt="2" custScaleY="125108" custLinFactNeighborY="2867">
        <dgm:presLayoutVars>
          <dgm:bulletEnabled val="1"/>
        </dgm:presLayoutVars>
      </dgm:prSet>
      <dgm:spPr/>
    </dgm:pt>
    <dgm:pt modelId="{7D5520EF-F04F-456B-B7F5-16CFB00C7F9B}" type="pres">
      <dgm:prSet presAssocID="{2B6EBB12-4A8E-4BBA-B36E-4C0048A62915}" presName="sp" presStyleCnt="0"/>
      <dgm:spPr/>
    </dgm:pt>
    <dgm:pt modelId="{73539F67-9536-400F-8536-788C347C6876}" type="pres">
      <dgm:prSet presAssocID="{BC01847E-AB02-412A-9780-9B09DA754670}" presName="linNode" presStyleCnt="0"/>
      <dgm:spPr/>
    </dgm:pt>
    <dgm:pt modelId="{8A592A02-B5C4-48C5-94FD-820BE50A76BD}" type="pres">
      <dgm:prSet presAssocID="{BC01847E-AB02-412A-9780-9B09DA754670}" presName="parentText" presStyleLbl="node1" presStyleIdx="1" presStyleCnt="2">
        <dgm:presLayoutVars>
          <dgm:chMax val="1"/>
          <dgm:bulletEnabled val="1"/>
        </dgm:presLayoutVars>
      </dgm:prSet>
      <dgm:spPr/>
    </dgm:pt>
    <dgm:pt modelId="{24F2FC42-1FE2-4B68-BA13-116BD4A6E35E}" type="pres">
      <dgm:prSet presAssocID="{BC01847E-AB02-412A-9780-9B09DA754670}" presName="descendantText" presStyleLbl="alignAccFollowNode1" presStyleIdx="1" presStyleCnt="2" custScaleY="153403">
        <dgm:presLayoutVars>
          <dgm:bulletEnabled val="1"/>
        </dgm:presLayoutVars>
      </dgm:prSet>
      <dgm:spPr/>
    </dgm:pt>
  </dgm:ptLst>
  <dgm:cxnLst>
    <dgm:cxn modelId="{958CE48E-A81F-4660-8F54-0DF372A4F2BC}" srcId="{61F97B7D-ADD0-4879-A619-64E45E30F7F4}" destId="{4AE6D86C-6BA5-447B-AD9E-CA28F853C5C1}" srcOrd="0" destOrd="0" parTransId="{3A4ADCFE-BAEF-4816-8EDC-E56F346967BC}" sibTransId="{1C8B99A3-C157-426C-B564-0EAD0256FD32}"/>
    <dgm:cxn modelId="{78C927EB-AC35-4665-B505-7D605CAC47B3}" type="presOf" srcId="{BC01847E-AB02-412A-9780-9B09DA754670}" destId="{8A592A02-B5C4-48C5-94FD-820BE50A76BD}" srcOrd="0" destOrd="0" presId="urn:microsoft.com/office/officeart/2005/8/layout/vList5"/>
    <dgm:cxn modelId="{85346319-3807-4047-A648-4FEAE231AE74}" srcId="{E07F499C-BC4E-45E9-8BAF-ABEECEB70500}" destId="{BC01847E-AB02-412A-9780-9B09DA754670}" srcOrd="1" destOrd="0" parTransId="{3FF02536-F7E9-4CE7-84CF-668E89762B9F}" sibTransId="{CA7FF667-9F2B-430F-9DB1-5C2695C85C73}"/>
    <dgm:cxn modelId="{20D052F9-6610-4D77-BE3F-78CDD5507EA3}" srcId="{61F97B7D-ADD0-4879-A619-64E45E30F7F4}" destId="{46037D7A-875C-4534-ADEC-D067A4873867}" srcOrd="2" destOrd="0" parTransId="{F0D558E2-B879-4AEC-8E20-F06C7871ACB2}" sibTransId="{BC49A926-719B-4B7E-AE1D-39EAEB24E8B4}"/>
    <dgm:cxn modelId="{6854FD9F-52AE-44CF-8B49-54ACD6AF5C25}" type="presOf" srcId="{678D8565-E7D4-4251-AA85-319F385E6D9F}" destId="{24F2FC42-1FE2-4B68-BA13-116BD4A6E35E}" srcOrd="0" destOrd="2" presId="urn:microsoft.com/office/officeart/2005/8/layout/vList5"/>
    <dgm:cxn modelId="{2097105C-C751-4A22-852E-BA2810F414E7}" type="presOf" srcId="{D007D08D-FA41-4404-A41A-3356A8D39E57}" destId="{93E56B2F-F025-4FC7-8116-DA89E9C8366D}" srcOrd="0" destOrd="1" presId="urn:microsoft.com/office/officeart/2005/8/layout/vList5"/>
    <dgm:cxn modelId="{F581A31D-2124-47BC-B12D-C76E84ADCCFE}" srcId="{61F97B7D-ADD0-4879-A619-64E45E30F7F4}" destId="{D007D08D-FA41-4404-A41A-3356A8D39E57}" srcOrd="1" destOrd="0" parTransId="{F2172EB9-31DA-441E-B4EA-E502E0FB9F28}" sibTransId="{C3EFD008-3865-4095-85E7-60415ADFDF32}"/>
    <dgm:cxn modelId="{879737B3-DC8E-4F91-83B7-166F72EB7AD5}" type="presOf" srcId="{46037D7A-875C-4534-ADEC-D067A4873867}" destId="{93E56B2F-F025-4FC7-8116-DA89E9C8366D}" srcOrd="0" destOrd="2" presId="urn:microsoft.com/office/officeart/2005/8/layout/vList5"/>
    <dgm:cxn modelId="{0A76632E-1F20-468B-89B3-08A76C608839}" type="presOf" srcId="{D45C1BD4-8C2B-4AF9-99AA-45E93DCEED2B}" destId="{24F2FC42-1FE2-4B68-BA13-116BD4A6E35E}" srcOrd="0" destOrd="1" presId="urn:microsoft.com/office/officeart/2005/8/layout/vList5"/>
    <dgm:cxn modelId="{01785749-5C21-4FB0-A6D4-FE442E0E5FBB}" type="presOf" srcId="{61F97B7D-ADD0-4879-A619-64E45E30F7F4}" destId="{A02F3731-1220-4C40-BAAA-037B42280810}" srcOrd="0" destOrd="0" presId="urn:microsoft.com/office/officeart/2005/8/layout/vList5"/>
    <dgm:cxn modelId="{E0839961-25EE-46A3-98A8-ED13D1A1E417}" srcId="{BC01847E-AB02-412A-9780-9B09DA754670}" destId="{678D8565-E7D4-4251-AA85-319F385E6D9F}" srcOrd="2" destOrd="0" parTransId="{3D8EE03C-9747-494F-8176-07075EE280B6}" sibTransId="{03E82496-2F4B-423C-A36B-5EEEA657C773}"/>
    <dgm:cxn modelId="{625CFF60-9C7F-48D5-83F7-73BCC403997A}" srcId="{BC01847E-AB02-412A-9780-9B09DA754670}" destId="{D45C1BD4-8C2B-4AF9-99AA-45E93DCEED2B}" srcOrd="1" destOrd="0" parTransId="{E6A52D81-1861-481C-ACC3-3480E937A494}" sibTransId="{3D8E98C3-2064-4063-8B79-11D59606F882}"/>
    <dgm:cxn modelId="{1DA163F9-D2C2-4D2B-9677-DC4E4F8DDD8C}" type="presOf" srcId="{4B702D28-935B-49A9-A8F4-B3E6C0C0997E}" destId="{24F2FC42-1FE2-4B68-BA13-116BD4A6E35E}" srcOrd="0" destOrd="0" presId="urn:microsoft.com/office/officeart/2005/8/layout/vList5"/>
    <dgm:cxn modelId="{7B604B8B-1486-4BC1-AF79-C47E0AEF2109}" srcId="{BC01847E-AB02-412A-9780-9B09DA754670}" destId="{4B702D28-935B-49A9-A8F4-B3E6C0C0997E}" srcOrd="0" destOrd="0" parTransId="{2275A383-1DE6-433B-8180-48451929F786}" sibTransId="{3C1DC7FA-318F-4966-8CD3-35280CBB8FED}"/>
    <dgm:cxn modelId="{368A9E93-2A99-4851-936D-C8D06CA2C0C7}" srcId="{E07F499C-BC4E-45E9-8BAF-ABEECEB70500}" destId="{61F97B7D-ADD0-4879-A619-64E45E30F7F4}" srcOrd="0" destOrd="0" parTransId="{E842A133-55A9-43E3-BDE8-E31BB634A87F}" sibTransId="{2B6EBB12-4A8E-4BBA-B36E-4C0048A62915}"/>
    <dgm:cxn modelId="{95719226-1B93-4ED1-9659-2BAC13A8E367}" type="presOf" srcId="{4AE6D86C-6BA5-447B-AD9E-CA28F853C5C1}" destId="{93E56B2F-F025-4FC7-8116-DA89E9C8366D}" srcOrd="0" destOrd="0" presId="urn:microsoft.com/office/officeart/2005/8/layout/vList5"/>
    <dgm:cxn modelId="{1D4FFE77-E6FB-4D9E-B018-23B376D8A4C9}" type="presOf" srcId="{E07F499C-BC4E-45E9-8BAF-ABEECEB70500}" destId="{15554CF7-674D-45A3-9DBD-37E0C5828F37}" srcOrd="0" destOrd="0" presId="urn:microsoft.com/office/officeart/2005/8/layout/vList5"/>
    <dgm:cxn modelId="{FD2D319F-EF27-4D16-9710-9A256E8C0B8B}" type="presParOf" srcId="{15554CF7-674D-45A3-9DBD-37E0C5828F37}" destId="{8ACA8258-A1E7-42D7-8319-605D5FB6680A}" srcOrd="0" destOrd="0" presId="urn:microsoft.com/office/officeart/2005/8/layout/vList5"/>
    <dgm:cxn modelId="{7D64F4C5-62D3-4D52-8735-591CD3A6A12F}" type="presParOf" srcId="{8ACA8258-A1E7-42D7-8319-605D5FB6680A}" destId="{A02F3731-1220-4C40-BAAA-037B42280810}" srcOrd="0" destOrd="0" presId="urn:microsoft.com/office/officeart/2005/8/layout/vList5"/>
    <dgm:cxn modelId="{DA196039-E27D-4F4F-A227-B96D78171BDD}" type="presParOf" srcId="{8ACA8258-A1E7-42D7-8319-605D5FB6680A}" destId="{93E56B2F-F025-4FC7-8116-DA89E9C8366D}" srcOrd="1" destOrd="0" presId="urn:microsoft.com/office/officeart/2005/8/layout/vList5"/>
    <dgm:cxn modelId="{6B7E15D9-02C8-467D-A509-82EF7E5C3258}" type="presParOf" srcId="{15554CF7-674D-45A3-9DBD-37E0C5828F37}" destId="{7D5520EF-F04F-456B-B7F5-16CFB00C7F9B}" srcOrd="1" destOrd="0" presId="urn:microsoft.com/office/officeart/2005/8/layout/vList5"/>
    <dgm:cxn modelId="{D78AC95A-FFE8-43EE-9217-9D4667145DE8}" type="presParOf" srcId="{15554CF7-674D-45A3-9DBD-37E0C5828F37}" destId="{73539F67-9536-400F-8536-788C347C6876}" srcOrd="2" destOrd="0" presId="urn:microsoft.com/office/officeart/2005/8/layout/vList5"/>
    <dgm:cxn modelId="{0D188B71-AEF2-41D4-B855-C98760182B1D}" type="presParOf" srcId="{73539F67-9536-400F-8536-788C347C6876}" destId="{8A592A02-B5C4-48C5-94FD-820BE50A76BD}" srcOrd="0" destOrd="0" presId="urn:microsoft.com/office/officeart/2005/8/layout/vList5"/>
    <dgm:cxn modelId="{B331EEAD-4EDF-4117-B85A-CA572F809EDA}" type="presParOf" srcId="{73539F67-9536-400F-8536-788C347C6876}" destId="{24F2FC42-1FE2-4B68-BA13-116BD4A6E35E}" srcOrd="1" destOrd="0" presId="urn:microsoft.com/office/officeart/2005/8/layout/vList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F5DB7A-3159-44AC-ACD1-3352C6C1F23C}">
      <dsp:nvSpPr>
        <dsp:cNvPr id="0" name=""/>
        <dsp:cNvSpPr/>
      </dsp:nvSpPr>
      <dsp:spPr>
        <a:xfrm rot="5400000">
          <a:off x="-559180" y="722147"/>
          <a:ext cx="2162301" cy="1043940"/>
        </a:xfrm>
        <a:prstGeom prst="chevron">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Technology</a:t>
          </a:r>
        </a:p>
      </dsp:txBody>
      <dsp:txXfrm rot="-5400000">
        <a:off x="0" y="684937"/>
        <a:ext cx="1043940" cy="1118361"/>
      </dsp:txXfrm>
    </dsp:sp>
    <dsp:sp modelId="{841D9DB6-138B-418A-9310-198230B1AEE9}">
      <dsp:nvSpPr>
        <dsp:cNvPr id="0" name=""/>
        <dsp:cNvSpPr/>
      </dsp:nvSpPr>
      <dsp:spPr>
        <a:xfrm rot="5400000">
          <a:off x="1006729" y="200177"/>
          <a:ext cx="1640331" cy="1565910"/>
        </a:xfrm>
        <a:prstGeom prst="round2Same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Rapid innovation</a:t>
          </a:r>
        </a:p>
        <a:p>
          <a:pPr marL="114300" lvl="1" indent="-114300" algn="l" defTabSz="533400">
            <a:lnSpc>
              <a:spcPct val="90000"/>
            </a:lnSpc>
            <a:spcBef>
              <a:spcPct val="0"/>
            </a:spcBef>
            <a:spcAft>
              <a:spcPct val="15000"/>
            </a:spcAft>
            <a:buChar char="•"/>
          </a:pPr>
          <a:r>
            <a:rPr lang="en-US" sz="1200" kern="1200" dirty="0"/>
            <a:t>System life-cycle management</a:t>
          </a:r>
        </a:p>
        <a:p>
          <a:pPr marL="114300" lvl="1" indent="-114300" algn="l" defTabSz="533400">
            <a:lnSpc>
              <a:spcPct val="90000"/>
            </a:lnSpc>
            <a:spcBef>
              <a:spcPct val="0"/>
            </a:spcBef>
            <a:spcAft>
              <a:spcPct val="15000"/>
            </a:spcAft>
            <a:buChar char="•"/>
          </a:pPr>
          <a:r>
            <a:rPr lang="en-US" sz="1200" kern="1200" dirty="0"/>
            <a:t>Systems quality</a:t>
          </a:r>
        </a:p>
        <a:p>
          <a:pPr marL="114300" lvl="1" indent="-114300" algn="l" defTabSz="533400">
            <a:lnSpc>
              <a:spcPct val="90000"/>
            </a:lnSpc>
            <a:spcBef>
              <a:spcPct val="0"/>
            </a:spcBef>
            <a:spcAft>
              <a:spcPct val="15000"/>
            </a:spcAft>
            <a:buChar char="•"/>
          </a:pPr>
          <a:r>
            <a:rPr lang="en-US" sz="1200" kern="1200" dirty="0"/>
            <a:t>Information quality</a:t>
          </a:r>
        </a:p>
        <a:p>
          <a:pPr marL="114300" lvl="1" indent="-114300" algn="l" defTabSz="533400">
            <a:lnSpc>
              <a:spcPct val="90000"/>
            </a:lnSpc>
            <a:spcBef>
              <a:spcPct val="0"/>
            </a:spcBef>
            <a:spcAft>
              <a:spcPct val="15000"/>
            </a:spcAft>
            <a:buChar char="•"/>
          </a:pPr>
          <a:r>
            <a:rPr lang="en-US" sz="1200" kern="1200" dirty="0"/>
            <a:t>Usability &amp; user satisfaction, </a:t>
          </a:r>
        </a:p>
      </dsp:txBody>
      <dsp:txXfrm rot="-5400000">
        <a:off x="1043940" y="239408"/>
        <a:ext cx="1489469" cy="1487449"/>
      </dsp:txXfrm>
    </dsp:sp>
    <dsp:sp modelId="{900DBCE3-AB4F-4DBD-A858-4948F16D3F9A}">
      <dsp:nvSpPr>
        <dsp:cNvPr id="0" name=""/>
        <dsp:cNvSpPr/>
      </dsp:nvSpPr>
      <dsp:spPr>
        <a:xfrm rot="5400000">
          <a:off x="-559180" y="2514599"/>
          <a:ext cx="2162301" cy="1043940"/>
        </a:xfrm>
        <a:prstGeom prst="chevron">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Business</a:t>
          </a:r>
        </a:p>
      </dsp:txBody>
      <dsp:txXfrm rot="-5400000">
        <a:off x="0" y="2477389"/>
        <a:ext cx="1043940" cy="1118361"/>
      </dsp:txXfrm>
    </dsp:sp>
    <dsp:sp modelId="{D7B5ADA3-77E8-426E-9E37-4C2C5FA3AF2A}">
      <dsp:nvSpPr>
        <dsp:cNvPr id="0" name=""/>
        <dsp:cNvSpPr/>
      </dsp:nvSpPr>
      <dsp:spPr>
        <a:xfrm rot="5400000">
          <a:off x="1006729" y="1992629"/>
          <a:ext cx="1640331" cy="1565910"/>
        </a:xfrm>
        <a:prstGeom prst="round2Same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Quality of products and services</a:t>
          </a:r>
        </a:p>
        <a:p>
          <a:pPr marL="114300" lvl="1" indent="-114300" algn="l" defTabSz="533400">
            <a:lnSpc>
              <a:spcPct val="90000"/>
            </a:lnSpc>
            <a:spcBef>
              <a:spcPct val="0"/>
            </a:spcBef>
            <a:spcAft>
              <a:spcPct val="15000"/>
            </a:spcAft>
            <a:buChar char="•"/>
          </a:pPr>
          <a:r>
            <a:rPr lang="en-US" sz="1200" kern="1200" dirty="0"/>
            <a:t>Profit &amp; Loss</a:t>
          </a:r>
        </a:p>
        <a:p>
          <a:pPr marL="114300" lvl="1" indent="-114300" algn="l" defTabSz="533400">
            <a:lnSpc>
              <a:spcPct val="90000"/>
            </a:lnSpc>
            <a:spcBef>
              <a:spcPct val="0"/>
            </a:spcBef>
            <a:spcAft>
              <a:spcPct val="15000"/>
            </a:spcAft>
            <a:buChar char="•"/>
          </a:pPr>
          <a:r>
            <a:rPr lang="en-US" sz="1200" kern="1200" dirty="0"/>
            <a:t>ROI of IS/IT </a:t>
          </a:r>
        </a:p>
        <a:p>
          <a:pPr marL="114300" lvl="1" indent="-114300" algn="l" defTabSz="533400">
            <a:lnSpc>
              <a:spcPct val="90000"/>
            </a:lnSpc>
            <a:spcBef>
              <a:spcPct val="0"/>
            </a:spcBef>
            <a:spcAft>
              <a:spcPct val="15000"/>
            </a:spcAft>
            <a:buChar char="•"/>
          </a:pPr>
          <a:r>
            <a:rPr lang="en-US" sz="1200" kern="1200" dirty="0"/>
            <a:t>Business performance</a:t>
          </a:r>
        </a:p>
        <a:p>
          <a:pPr marL="114300" lvl="1" indent="-114300" algn="l" defTabSz="533400">
            <a:lnSpc>
              <a:spcPct val="90000"/>
            </a:lnSpc>
            <a:spcBef>
              <a:spcPct val="0"/>
            </a:spcBef>
            <a:spcAft>
              <a:spcPct val="15000"/>
            </a:spcAft>
            <a:buChar char="•"/>
          </a:pPr>
          <a:r>
            <a:rPr lang="en-US" sz="1200" kern="1200" dirty="0"/>
            <a:t>Customer satisfaction.</a:t>
          </a:r>
        </a:p>
      </dsp:txBody>
      <dsp:txXfrm rot="-5400000">
        <a:off x="1043940" y="2031860"/>
        <a:ext cx="1489469" cy="14874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F5DB7A-3159-44AC-ACD1-3352C6C1F23C}">
      <dsp:nvSpPr>
        <dsp:cNvPr id="0" name=""/>
        <dsp:cNvSpPr/>
      </dsp:nvSpPr>
      <dsp:spPr>
        <a:xfrm rot="5400000">
          <a:off x="-559180" y="720222"/>
          <a:ext cx="2162301" cy="1043940"/>
        </a:xfrm>
        <a:prstGeom prst="chevron">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Operational</a:t>
          </a:r>
        </a:p>
      </dsp:txBody>
      <dsp:txXfrm rot="-5400000">
        <a:off x="0" y="683012"/>
        <a:ext cx="1043940" cy="1118361"/>
      </dsp:txXfrm>
    </dsp:sp>
    <dsp:sp modelId="{841D9DB6-138B-418A-9310-198230B1AEE9}">
      <dsp:nvSpPr>
        <dsp:cNvPr id="0" name=""/>
        <dsp:cNvSpPr/>
      </dsp:nvSpPr>
      <dsp:spPr>
        <a:xfrm rot="5400000">
          <a:off x="1006729" y="200177"/>
          <a:ext cx="1640331" cy="1565910"/>
        </a:xfrm>
        <a:prstGeom prst="round2Same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Operational efficiency</a:t>
          </a:r>
        </a:p>
        <a:p>
          <a:pPr marL="114300" lvl="1" indent="-114300" algn="l" defTabSz="533400">
            <a:lnSpc>
              <a:spcPct val="90000"/>
            </a:lnSpc>
            <a:spcBef>
              <a:spcPct val="0"/>
            </a:spcBef>
            <a:spcAft>
              <a:spcPct val="15000"/>
            </a:spcAft>
            <a:buChar char="•"/>
          </a:pPr>
          <a:r>
            <a:rPr lang="en-US" sz="1200" kern="1200" dirty="0"/>
            <a:t>Worker productivity</a:t>
          </a:r>
        </a:p>
        <a:p>
          <a:pPr marL="114300" lvl="1" indent="-114300" algn="l" defTabSz="533400">
            <a:lnSpc>
              <a:spcPct val="90000"/>
            </a:lnSpc>
            <a:spcBef>
              <a:spcPct val="0"/>
            </a:spcBef>
            <a:spcAft>
              <a:spcPct val="15000"/>
            </a:spcAft>
            <a:buChar char="•"/>
          </a:pPr>
          <a:r>
            <a:rPr lang="en-US" sz="1200" kern="1200" dirty="0"/>
            <a:t>Cost savings</a:t>
          </a:r>
        </a:p>
        <a:p>
          <a:pPr marL="114300" lvl="1" indent="-114300" algn="l" defTabSz="533400">
            <a:lnSpc>
              <a:spcPct val="90000"/>
            </a:lnSpc>
            <a:spcBef>
              <a:spcPct val="0"/>
            </a:spcBef>
            <a:spcAft>
              <a:spcPct val="15000"/>
            </a:spcAft>
            <a:buChar char="•"/>
          </a:pPr>
          <a:r>
            <a:rPr lang="en-US" sz="1200" kern="1200" dirty="0"/>
            <a:t>Financial performance</a:t>
          </a:r>
        </a:p>
        <a:p>
          <a:pPr marL="114300" lvl="1" indent="-114300" algn="l" defTabSz="533400">
            <a:lnSpc>
              <a:spcPct val="90000"/>
            </a:lnSpc>
            <a:spcBef>
              <a:spcPct val="0"/>
            </a:spcBef>
            <a:spcAft>
              <a:spcPct val="15000"/>
            </a:spcAft>
            <a:buChar char="•"/>
          </a:pPr>
          <a:r>
            <a:rPr lang="en-US" sz="1200" kern="1200" dirty="0"/>
            <a:t>Business continuity</a:t>
          </a:r>
        </a:p>
        <a:p>
          <a:pPr marL="57150" lvl="1" indent="-57150" algn="l" defTabSz="444500">
            <a:lnSpc>
              <a:spcPct val="90000"/>
            </a:lnSpc>
            <a:spcBef>
              <a:spcPct val="0"/>
            </a:spcBef>
            <a:spcAft>
              <a:spcPct val="15000"/>
            </a:spcAft>
            <a:buChar char="•"/>
          </a:pPr>
          <a:endParaRPr lang="en-US" sz="1000" kern="1200" dirty="0"/>
        </a:p>
      </dsp:txBody>
      <dsp:txXfrm rot="-5400000">
        <a:off x="1043940" y="239408"/>
        <a:ext cx="1489469" cy="1487449"/>
      </dsp:txXfrm>
    </dsp:sp>
    <dsp:sp modelId="{900DBCE3-AB4F-4DBD-A858-4948F16D3F9A}">
      <dsp:nvSpPr>
        <dsp:cNvPr id="0" name=""/>
        <dsp:cNvSpPr/>
      </dsp:nvSpPr>
      <dsp:spPr>
        <a:xfrm rot="5400000">
          <a:off x="-559180" y="2514599"/>
          <a:ext cx="2162301" cy="1043940"/>
        </a:xfrm>
        <a:prstGeom prst="chevron">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Strategic</a:t>
          </a:r>
        </a:p>
      </dsp:txBody>
      <dsp:txXfrm rot="-5400000">
        <a:off x="0" y="2477389"/>
        <a:ext cx="1043940" cy="1118361"/>
      </dsp:txXfrm>
    </dsp:sp>
    <dsp:sp modelId="{D7B5ADA3-77E8-426E-9E37-4C2C5FA3AF2A}">
      <dsp:nvSpPr>
        <dsp:cNvPr id="0" name=""/>
        <dsp:cNvSpPr/>
      </dsp:nvSpPr>
      <dsp:spPr>
        <a:xfrm rot="5400000">
          <a:off x="1006729" y="1992629"/>
          <a:ext cx="1640331" cy="1565910"/>
        </a:xfrm>
        <a:prstGeom prst="round2Same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 Organizational effectiveness</a:t>
          </a:r>
        </a:p>
        <a:p>
          <a:pPr marL="114300" lvl="1" indent="-114300" algn="l" defTabSz="533400">
            <a:lnSpc>
              <a:spcPct val="90000"/>
            </a:lnSpc>
            <a:spcBef>
              <a:spcPct val="0"/>
            </a:spcBef>
            <a:spcAft>
              <a:spcPct val="15000"/>
            </a:spcAft>
            <a:buChar char="•"/>
          </a:pPr>
          <a:r>
            <a:rPr lang="en-US" sz="1200" kern="1200" dirty="0"/>
            <a:t> Competitive edge</a:t>
          </a:r>
        </a:p>
        <a:p>
          <a:pPr marL="114300" lvl="1" indent="-114300" algn="l" defTabSz="533400">
            <a:lnSpc>
              <a:spcPct val="90000"/>
            </a:lnSpc>
            <a:spcBef>
              <a:spcPct val="0"/>
            </a:spcBef>
            <a:spcAft>
              <a:spcPct val="15000"/>
            </a:spcAft>
            <a:buChar char="•"/>
          </a:pPr>
          <a:r>
            <a:rPr lang="en-US" sz="1200" kern="1200" dirty="0"/>
            <a:t> Long-term goals and vision, </a:t>
          </a:r>
        </a:p>
        <a:p>
          <a:pPr marL="114300" lvl="1" indent="-114300" algn="l" defTabSz="533400">
            <a:lnSpc>
              <a:spcPct val="90000"/>
            </a:lnSpc>
            <a:spcBef>
              <a:spcPct val="0"/>
            </a:spcBef>
            <a:spcAft>
              <a:spcPct val="15000"/>
            </a:spcAft>
            <a:buChar char="•"/>
          </a:pPr>
          <a:r>
            <a:rPr lang="en-US" sz="1200" kern="1200" dirty="0"/>
            <a:t> Mission &amp; purposes.</a:t>
          </a:r>
        </a:p>
        <a:p>
          <a:pPr marL="57150" lvl="1" indent="-57150" algn="l" defTabSz="488950">
            <a:lnSpc>
              <a:spcPct val="90000"/>
            </a:lnSpc>
            <a:spcBef>
              <a:spcPct val="0"/>
            </a:spcBef>
            <a:spcAft>
              <a:spcPct val="15000"/>
            </a:spcAft>
            <a:buChar char="•"/>
          </a:pPr>
          <a:endParaRPr lang="en-US" sz="1100" kern="1200" dirty="0"/>
        </a:p>
        <a:p>
          <a:pPr marL="57150" lvl="1" indent="-57150" algn="l" defTabSz="488950">
            <a:lnSpc>
              <a:spcPct val="90000"/>
            </a:lnSpc>
            <a:spcBef>
              <a:spcPct val="0"/>
            </a:spcBef>
            <a:spcAft>
              <a:spcPct val="15000"/>
            </a:spcAft>
            <a:buChar char="•"/>
          </a:pPr>
          <a:endParaRPr lang="en-US" sz="1100" kern="1200" dirty="0"/>
        </a:p>
      </dsp:txBody>
      <dsp:txXfrm rot="-5400000">
        <a:off x="1043940" y="2031860"/>
        <a:ext cx="1489469" cy="14874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F5DB7A-3159-44AC-ACD1-3352C6C1F23C}">
      <dsp:nvSpPr>
        <dsp:cNvPr id="0" name=""/>
        <dsp:cNvSpPr/>
      </dsp:nvSpPr>
      <dsp:spPr>
        <a:xfrm rot="5400000">
          <a:off x="-583648" y="584530"/>
          <a:ext cx="2211236" cy="1043940"/>
        </a:xfrm>
        <a:prstGeom prst="chevron">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Internal</a:t>
          </a:r>
        </a:p>
      </dsp:txBody>
      <dsp:txXfrm rot="-5400000">
        <a:off x="0" y="522852"/>
        <a:ext cx="1043940" cy="1167296"/>
      </dsp:txXfrm>
    </dsp:sp>
    <dsp:sp modelId="{841D9DB6-138B-418A-9310-198230B1AEE9}">
      <dsp:nvSpPr>
        <dsp:cNvPr id="0" name=""/>
        <dsp:cNvSpPr/>
      </dsp:nvSpPr>
      <dsp:spPr>
        <a:xfrm rot="5400000">
          <a:off x="982261" y="62560"/>
          <a:ext cx="1689266" cy="1565910"/>
        </a:xfrm>
        <a:prstGeom prst="round2Same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US" sz="1100" kern="1200" dirty="0"/>
            <a:t>IT and business collaboration, cooperation, and alignment to achieve seamless internal integration</a:t>
          </a:r>
        </a:p>
        <a:p>
          <a:pPr marL="57150" lvl="1" indent="-57150" algn="l" defTabSz="488950">
            <a:lnSpc>
              <a:spcPct val="90000"/>
            </a:lnSpc>
            <a:spcBef>
              <a:spcPct val="0"/>
            </a:spcBef>
            <a:spcAft>
              <a:spcPct val="15000"/>
            </a:spcAft>
            <a:buChar char="•"/>
          </a:pPr>
          <a:r>
            <a:rPr lang="en-US" sz="1100" kern="1200" dirty="0"/>
            <a:t>Management support</a:t>
          </a:r>
        </a:p>
        <a:p>
          <a:pPr marL="57150" lvl="1" indent="-57150" algn="l" defTabSz="488950">
            <a:lnSpc>
              <a:spcPct val="90000"/>
            </a:lnSpc>
            <a:spcBef>
              <a:spcPct val="0"/>
            </a:spcBef>
            <a:spcAft>
              <a:spcPct val="15000"/>
            </a:spcAft>
            <a:buChar char="•"/>
          </a:pPr>
          <a:r>
            <a:rPr lang="en-US" sz="1100" kern="1200" dirty="0"/>
            <a:t>Power, politics, conflict resolution</a:t>
          </a:r>
        </a:p>
      </dsp:txBody>
      <dsp:txXfrm rot="-5400000">
        <a:off x="1043939" y="77324"/>
        <a:ext cx="1489469" cy="1536384"/>
      </dsp:txXfrm>
    </dsp:sp>
    <dsp:sp modelId="{900DBCE3-AB4F-4DBD-A858-4948F16D3F9A}">
      <dsp:nvSpPr>
        <dsp:cNvPr id="0" name=""/>
        <dsp:cNvSpPr/>
      </dsp:nvSpPr>
      <dsp:spPr>
        <a:xfrm rot="5400000">
          <a:off x="-583648" y="2417546"/>
          <a:ext cx="2211236" cy="1043940"/>
        </a:xfrm>
        <a:prstGeom prst="chevron">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External</a:t>
          </a:r>
        </a:p>
      </dsp:txBody>
      <dsp:txXfrm rot="-5400000">
        <a:off x="0" y="2355868"/>
        <a:ext cx="1043940" cy="1167296"/>
      </dsp:txXfrm>
    </dsp:sp>
    <dsp:sp modelId="{D7B5ADA3-77E8-426E-9E37-4C2C5FA3AF2A}">
      <dsp:nvSpPr>
        <dsp:cNvPr id="0" name=""/>
        <dsp:cNvSpPr/>
      </dsp:nvSpPr>
      <dsp:spPr>
        <a:xfrm rot="5400000">
          <a:off x="982261" y="1895576"/>
          <a:ext cx="1689266" cy="1565910"/>
        </a:xfrm>
        <a:prstGeom prst="round2Same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US" sz="1100" kern="1200" dirty="0"/>
            <a:t>Adaptation to changes in technology, laws and regulations, industry trends, market conditions, competitions, and customer needs.</a:t>
          </a:r>
        </a:p>
      </dsp:txBody>
      <dsp:txXfrm rot="-5400000">
        <a:off x="1043939" y="1910340"/>
        <a:ext cx="1489469" cy="153638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E56B2F-F025-4FC7-8116-DA89E9C8366D}">
      <dsp:nvSpPr>
        <dsp:cNvPr id="0" name=""/>
        <dsp:cNvSpPr/>
      </dsp:nvSpPr>
      <dsp:spPr>
        <a:xfrm rot="5400000">
          <a:off x="1971563" y="-315983"/>
          <a:ext cx="1569805" cy="2594321"/>
        </a:xfrm>
        <a:prstGeom prst="round2Same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Inadequate response to the rapid technology innovations</a:t>
          </a:r>
        </a:p>
        <a:p>
          <a:pPr marL="114300" lvl="1" indent="-114300" algn="l" defTabSz="622300">
            <a:lnSpc>
              <a:spcPct val="90000"/>
            </a:lnSpc>
            <a:spcBef>
              <a:spcPct val="0"/>
            </a:spcBef>
            <a:spcAft>
              <a:spcPct val="15000"/>
            </a:spcAft>
            <a:buChar char="•"/>
          </a:pPr>
          <a:r>
            <a:rPr lang="en-US" sz="1400" kern="1200" dirty="0"/>
            <a:t>Systems outlive the lives of technologies used</a:t>
          </a:r>
        </a:p>
        <a:p>
          <a:pPr marL="114300" lvl="1" indent="-114300" algn="l" defTabSz="622300">
            <a:lnSpc>
              <a:spcPct val="90000"/>
            </a:lnSpc>
            <a:spcBef>
              <a:spcPct val="0"/>
            </a:spcBef>
            <a:spcAft>
              <a:spcPct val="15000"/>
            </a:spcAft>
            <a:buChar char="•"/>
          </a:pPr>
          <a:r>
            <a:rPr lang="en-US" sz="1400" kern="1200" dirty="0"/>
            <a:t>Systems grow in complexity</a:t>
          </a:r>
        </a:p>
      </dsp:txBody>
      <dsp:txXfrm rot="-5400000">
        <a:off x="1459305" y="272907"/>
        <a:ext cx="2517689" cy="1416541"/>
      </dsp:txXfrm>
    </dsp:sp>
    <dsp:sp modelId="{A02F3731-1220-4C40-BAAA-037B42280810}">
      <dsp:nvSpPr>
        <dsp:cNvPr id="0" name=""/>
        <dsp:cNvSpPr/>
      </dsp:nvSpPr>
      <dsp:spPr>
        <a:xfrm>
          <a:off x="0" y="13510"/>
          <a:ext cx="1459305" cy="196225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t>Technology Obsolescence</a:t>
          </a:r>
        </a:p>
      </dsp:txBody>
      <dsp:txXfrm>
        <a:off x="71237" y="84747"/>
        <a:ext cx="1316831" cy="1819782"/>
      </dsp:txXfrm>
    </dsp:sp>
    <dsp:sp modelId="{24F2FC42-1FE2-4B68-BA13-116BD4A6E35E}">
      <dsp:nvSpPr>
        <dsp:cNvPr id="0" name=""/>
        <dsp:cNvSpPr/>
      </dsp:nvSpPr>
      <dsp:spPr>
        <a:xfrm rot="5400000">
          <a:off x="1971563" y="1744386"/>
          <a:ext cx="1569805" cy="2594321"/>
        </a:xfrm>
        <a:prstGeom prst="round2Same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Inadequate response to changes in business and customer needs </a:t>
          </a:r>
        </a:p>
        <a:p>
          <a:pPr marL="114300" lvl="1" indent="-114300" algn="l" defTabSz="622300">
            <a:lnSpc>
              <a:spcPct val="90000"/>
            </a:lnSpc>
            <a:spcBef>
              <a:spcPct val="0"/>
            </a:spcBef>
            <a:spcAft>
              <a:spcPct val="15000"/>
            </a:spcAft>
            <a:buChar char="•"/>
          </a:pPr>
          <a:r>
            <a:rPr lang="en-US" sz="1400" kern="1200" dirty="0"/>
            <a:t>Lack of desire/required functionalities</a:t>
          </a:r>
        </a:p>
        <a:p>
          <a:pPr marL="114300" lvl="1" indent="-114300" algn="l" defTabSz="622300">
            <a:lnSpc>
              <a:spcPct val="90000"/>
            </a:lnSpc>
            <a:spcBef>
              <a:spcPct val="0"/>
            </a:spcBef>
            <a:spcAft>
              <a:spcPct val="15000"/>
            </a:spcAft>
            <a:buChar char="•"/>
          </a:pPr>
          <a:r>
            <a:rPr lang="en-US" sz="1400" kern="1200" dirty="0"/>
            <a:t>Lack of user satisfaction</a:t>
          </a:r>
        </a:p>
      </dsp:txBody>
      <dsp:txXfrm rot="-5400000">
        <a:off x="1459305" y="2333276"/>
        <a:ext cx="2517689" cy="1416541"/>
      </dsp:txXfrm>
    </dsp:sp>
    <dsp:sp modelId="{8A592A02-B5C4-48C5-94FD-820BE50A76BD}">
      <dsp:nvSpPr>
        <dsp:cNvPr id="0" name=""/>
        <dsp:cNvSpPr/>
      </dsp:nvSpPr>
      <dsp:spPr>
        <a:xfrm>
          <a:off x="0" y="2060418"/>
          <a:ext cx="1459305" cy="196225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t>Functional Obsolescence</a:t>
          </a:r>
        </a:p>
      </dsp:txBody>
      <dsp:txXfrm>
        <a:off x="71237" y="2131655"/>
        <a:ext cx="1316831" cy="181978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E56B2F-F025-4FC7-8116-DA89E9C8366D}">
      <dsp:nvSpPr>
        <dsp:cNvPr id="0" name=""/>
        <dsp:cNvSpPr/>
      </dsp:nvSpPr>
      <dsp:spPr>
        <a:xfrm rot="5400000">
          <a:off x="1858081" y="-363461"/>
          <a:ext cx="1765394" cy="2577702"/>
        </a:xfrm>
        <a:prstGeom prst="round2Same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ct val="15000"/>
            </a:spcAft>
            <a:buChar char="•"/>
          </a:pPr>
          <a:r>
            <a:rPr lang="en-US" sz="1400" kern="1200" dirty="0">
              <a:latin typeface="+mn-lt"/>
            </a:rPr>
            <a:t>Insufficient learning and training to update knowledge and skills</a:t>
          </a:r>
          <a:r>
            <a:rPr lang="en-US" sz="1400" kern="1200" dirty="0">
              <a:solidFill>
                <a:prstClr val="black">
                  <a:hueOff val="0"/>
                  <a:satOff val="0"/>
                  <a:lumOff val="0"/>
                  <a:alphaOff val="0"/>
                </a:prstClr>
              </a:solidFill>
              <a:latin typeface="+mn-lt"/>
              <a:ea typeface="+mn-ea"/>
              <a:cs typeface="+mn-cs"/>
            </a:rPr>
            <a:t> of IT professionals</a:t>
          </a:r>
        </a:p>
        <a:p>
          <a:pPr marL="114300" lvl="1" indent="-114300" algn="l" defTabSz="622300">
            <a:lnSpc>
              <a:spcPct val="100000"/>
            </a:lnSpc>
            <a:spcBef>
              <a:spcPct val="0"/>
            </a:spcBef>
            <a:spcAft>
              <a:spcPct val="15000"/>
            </a:spcAft>
            <a:buChar char="•"/>
          </a:pPr>
          <a:r>
            <a:rPr lang="en-US" sz="1400" kern="1200" dirty="0">
              <a:solidFill>
                <a:prstClr val="black">
                  <a:hueOff val="0"/>
                  <a:satOff val="0"/>
                  <a:lumOff val="0"/>
                  <a:alphaOff val="0"/>
                </a:prstClr>
              </a:solidFill>
              <a:latin typeface="+mn-lt"/>
              <a:ea typeface="+mn-ea"/>
              <a:cs typeface="+mn-cs"/>
            </a:rPr>
            <a:t>The shortage and aging of IT workforce</a:t>
          </a:r>
        </a:p>
        <a:p>
          <a:pPr marL="114300" lvl="1" indent="-114300" algn="l" defTabSz="622300">
            <a:lnSpc>
              <a:spcPct val="100000"/>
            </a:lnSpc>
            <a:spcBef>
              <a:spcPct val="0"/>
            </a:spcBef>
            <a:spcAft>
              <a:spcPct val="15000"/>
            </a:spcAft>
            <a:buChar char="•"/>
          </a:pPr>
          <a:r>
            <a:rPr lang="en-US" sz="1400" kern="1200" dirty="0">
              <a:solidFill>
                <a:prstClr val="black">
                  <a:hueOff val="0"/>
                  <a:satOff val="0"/>
                  <a:lumOff val="0"/>
                  <a:alphaOff val="0"/>
                </a:prstClr>
              </a:solidFill>
              <a:latin typeface="+mn-lt"/>
              <a:ea typeface="+mn-ea"/>
              <a:cs typeface="+mn-cs"/>
            </a:rPr>
            <a:t>Insufficient knowledge management</a:t>
          </a:r>
        </a:p>
      </dsp:txBody>
      <dsp:txXfrm rot="-5400000">
        <a:off x="1451928" y="128871"/>
        <a:ext cx="2491523" cy="1593036"/>
      </dsp:txXfrm>
    </dsp:sp>
    <dsp:sp modelId="{A02F3731-1220-4C40-BAAA-037B42280810}">
      <dsp:nvSpPr>
        <dsp:cNvPr id="0" name=""/>
        <dsp:cNvSpPr/>
      </dsp:nvSpPr>
      <dsp:spPr>
        <a:xfrm>
          <a:off x="1970" y="2998"/>
          <a:ext cx="1449957" cy="176387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28575" rIns="57150" bIns="28575" numCol="1" spcCol="1270" anchor="ctr" anchorCtr="0">
          <a:noAutofit/>
        </a:bodyPr>
        <a:lstStyle/>
        <a:p>
          <a:pPr marL="0" lvl="0" indent="0" algn="ctr" defTabSz="666750">
            <a:lnSpc>
              <a:spcPct val="90000"/>
            </a:lnSpc>
            <a:spcBef>
              <a:spcPct val="0"/>
            </a:spcBef>
            <a:spcAft>
              <a:spcPct val="35000"/>
            </a:spcAft>
            <a:buNone/>
          </a:pPr>
          <a:r>
            <a:rPr lang="en-US" sz="1500" kern="1200" dirty="0"/>
            <a:t>Professional Obsolescence</a:t>
          </a:r>
        </a:p>
      </dsp:txBody>
      <dsp:txXfrm>
        <a:off x="72751" y="73779"/>
        <a:ext cx="1308395" cy="1622308"/>
      </dsp:txXfrm>
    </dsp:sp>
    <dsp:sp modelId="{24F2FC42-1FE2-4B68-BA13-116BD4A6E35E}">
      <dsp:nvSpPr>
        <dsp:cNvPr id="0" name=""/>
        <dsp:cNvSpPr/>
      </dsp:nvSpPr>
      <dsp:spPr>
        <a:xfrm rot="5400000">
          <a:off x="1661124" y="1648045"/>
          <a:ext cx="2164664" cy="2580222"/>
        </a:xfrm>
        <a:prstGeom prst="round2Same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Insufficient response to changes in internal dynamics and external environment</a:t>
          </a:r>
        </a:p>
        <a:p>
          <a:pPr marL="114300" lvl="1" indent="-114300" algn="l" defTabSz="622300">
            <a:lnSpc>
              <a:spcPct val="90000"/>
            </a:lnSpc>
            <a:spcBef>
              <a:spcPct val="0"/>
            </a:spcBef>
            <a:spcAft>
              <a:spcPct val="15000"/>
            </a:spcAft>
            <a:buChar char="•"/>
          </a:pPr>
          <a:r>
            <a:rPr lang="en-US" sz="1400" kern="1200" dirty="0"/>
            <a:t>Poor collaboration,  cooperation and alignment of IT and business</a:t>
          </a:r>
        </a:p>
        <a:p>
          <a:pPr marL="114300" lvl="1" indent="-114300" algn="l" defTabSz="622300">
            <a:lnSpc>
              <a:spcPct val="90000"/>
            </a:lnSpc>
            <a:spcBef>
              <a:spcPct val="0"/>
            </a:spcBef>
            <a:spcAft>
              <a:spcPct val="15000"/>
            </a:spcAft>
            <a:buChar char="•"/>
          </a:pPr>
          <a:r>
            <a:rPr lang="en-US" sz="1400" kern="1200" dirty="0"/>
            <a:t>Organizational inertia and complacency</a:t>
          </a:r>
        </a:p>
      </dsp:txBody>
      <dsp:txXfrm rot="-5400000">
        <a:off x="1453345" y="1961494"/>
        <a:ext cx="2474552" cy="1953324"/>
      </dsp:txXfrm>
    </dsp:sp>
    <dsp:sp modelId="{8A592A02-B5C4-48C5-94FD-820BE50A76BD}">
      <dsp:nvSpPr>
        <dsp:cNvPr id="0" name=""/>
        <dsp:cNvSpPr/>
      </dsp:nvSpPr>
      <dsp:spPr>
        <a:xfrm>
          <a:off x="1970" y="2056221"/>
          <a:ext cx="1451374" cy="176387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28575" rIns="57150" bIns="28575" numCol="1" spcCol="1270" anchor="ctr" anchorCtr="0">
          <a:noAutofit/>
        </a:bodyPr>
        <a:lstStyle/>
        <a:p>
          <a:pPr marL="0" lvl="0" indent="0" algn="ctr" defTabSz="666750">
            <a:lnSpc>
              <a:spcPct val="90000"/>
            </a:lnSpc>
            <a:spcBef>
              <a:spcPct val="0"/>
            </a:spcBef>
            <a:spcAft>
              <a:spcPct val="35000"/>
            </a:spcAft>
            <a:buNone/>
          </a:pPr>
          <a:r>
            <a:rPr lang="en-US" sz="1500" kern="1200" dirty="0"/>
            <a:t>Organizational Obsolescence</a:t>
          </a:r>
        </a:p>
      </dsp:txBody>
      <dsp:txXfrm>
        <a:off x="72820" y="2127071"/>
        <a:ext cx="1309674" cy="1622170"/>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4719" cy="467231"/>
          </a:xfrm>
          <a:prstGeom prst="rect">
            <a:avLst/>
          </a:prstGeom>
        </p:spPr>
        <p:txBody>
          <a:bodyPr vert="horz" lIns="93360" tIns="46680" rIns="93360" bIns="46680" rtlCol="0"/>
          <a:lstStyle>
            <a:lvl1pPr algn="l">
              <a:defRPr sz="1200"/>
            </a:lvl1pPr>
          </a:lstStyle>
          <a:p>
            <a:endParaRPr lang="en-US"/>
          </a:p>
        </p:txBody>
      </p:sp>
      <p:sp>
        <p:nvSpPr>
          <p:cNvPr id="3" name="Date Placeholder 2"/>
          <p:cNvSpPr>
            <a:spLocks noGrp="1"/>
          </p:cNvSpPr>
          <p:nvPr>
            <p:ph type="dt" idx="1"/>
          </p:nvPr>
        </p:nvSpPr>
        <p:spPr>
          <a:xfrm>
            <a:off x="3979930" y="0"/>
            <a:ext cx="3044719" cy="467231"/>
          </a:xfrm>
          <a:prstGeom prst="rect">
            <a:avLst/>
          </a:prstGeom>
        </p:spPr>
        <p:txBody>
          <a:bodyPr vert="horz" lIns="93360" tIns="46680" rIns="93360" bIns="46680" rtlCol="0"/>
          <a:lstStyle>
            <a:lvl1pPr algn="r">
              <a:defRPr sz="1200"/>
            </a:lvl1pPr>
          </a:lstStyle>
          <a:p>
            <a:fld id="{E2654730-F0AC-41CC-8288-29F391C692A4}" type="datetimeFigureOut">
              <a:rPr lang="en-US" smtClean="0"/>
              <a:t>2/15/2017</a:t>
            </a:fld>
            <a:endParaRPr lang="en-US"/>
          </a:p>
        </p:txBody>
      </p:sp>
      <p:sp>
        <p:nvSpPr>
          <p:cNvPr id="4" name="Slide Image Placeholder 3"/>
          <p:cNvSpPr>
            <a:spLocks noGrp="1" noRot="1" noChangeAspect="1"/>
          </p:cNvSpPr>
          <p:nvPr>
            <p:ph type="sldImg" idx="2"/>
          </p:nvPr>
        </p:nvSpPr>
        <p:spPr>
          <a:xfrm>
            <a:off x="719138" y="1163638"/>
            <a:ext cx="5588000" cy="3143250"/>
          </a:xfrm>
          <a:prstGeom prst="rect">
            <a:avLst/>
          </a:prstGeom>
          <a:noFill/>
          <a:ln w="12700">
            <a:solidFill>
              <a:prstClr val="black"/>
            </a:solidFill>
          </a:ln>
        </p:spPr>
        <p:txBody>
          <a:bodyPr vert="horz" lIns="93360" tIns="46680" rIns="93360" bIns="46680" rtlCol="0" anchor="ctr"/>
          <a:lstStyle/>
          <a:p>
            <a:endParaRPr lang="en-US"/>
          </a:p>
        </p:txBody>
      </p:sp>
      <p:sp>
        <p:nvSpPr>
          <p:cNvPr id="5" name="Notes Placeholder 4"/>
          <p:cNvSpPr>
            <a:spLocks noGrp="1"/>
          </p:cNvSpPr>
          <p:nvPr>
            <p:ph type="body" sz="quarter" idx="3"/>
          </p:nvPr>
        </p:nvSpPr>
        <p:spPr>
          <a:xfrm>
            <a:off x="702628" y="4481532"/>
            <a:ext cx="5621020" cy="3666708"/>
          </a:xfrm>
          <a:prstGeom prst="rect">
            <a:avLst/>
          </a:prstGeom>
        </p:spPr>
        <p:txBody>
          <a:bodyPr vert="horz" lIns="93360" tIns="46680" rIns="93360" bIns="4668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5046"/>
            <a:ext cx="3044719" cy="467230"/>
          </a:xfrm>
          <a:prstGeom prst="rect">
            <a:avLst/>
          </a:prstGeom>
        </p:spPr>
        <p:txBody>
          <a:bodyPr vert="horz" lIns="93360" tIns="46680" rIns="93360" bIns="46680" rtlCol="0" anchor="b"/>
          <a:lstStyle>
            <a:lvl1pPr algn="l">
              <a:defRPr sz="1200"/>
            </a:lvl1pPr>
          </a:lstStyle>
          <a:p>
            <a:endParaRPr lang="en-US"/>
          </a:p>
        </p:txBody>
      </p:sp>
      <p:sp>
        <p:nvSpPr>
          <p:cNvPr id="7" name="Slide Number Placeholder 6"/>
          <p:cNvSpPr>
            <a:spLocks noGrp="1"/>
          </p:cNvSpPr>
          <p:nvPr>
            <p:ph type="sldNum" sz="quarter" idx="5"/>
          </p:nvPr>
        </p:nvSpPr>
        <p:spPr>
          <a:xfrm>
            <a:off x="3979930" y="8845046"/>
            <a:ext cx="3044719" cy="467230"/>
          </a:xfrm>
          <a:prstGeom prst="rect">
            <a:avLst/>
          </a:prstGeom>
        </p:spPr>
        <p:txBody>
          <a:bodyPr vert="horz" lIns="93360" tIns="46680" rIns="93360" bIns="46680" rtlCol="0" anchor="b"/>
          <a:lstStyle>
            <a:lvl1pPr algn="r">
              <a:defRPr sz="1200"/>
            </a:lvl1pPr>
          </a:lstStyle>
          <a:p>
            <a:fld id="{8A79C9E6-3E65-4F75-ABD2-4EA5ED221ADE}" type="slidenum">
              <a:rPr lang="en-US" smtClean="0"/>
              <a:t>‹#›</a:t>
            </a:fld>
            <a:endParaRPr lang="en-US"/>
          </a:p>
        </p:txBody>
      </p:sp>
    </p:spTree>
    <p:extLst>
      <p:ext uri="{BB962C8B-B14F-4D97-AF65-F5344CB8AC3E}">
        <p14:creationId xmlns:p14="http://schemas.microsoft.com/office/powerpoint/2010/main" val="41243725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started</a:t>
            </a:r>
            <a:r>
              <a:rPr lang="en-US" baseline="0" dirty="0"/>
              <a:t> a doctoral program in Information Systems and Communications last year. I finished one semester and is in the middle of the second semester. </a:t>
            </a:r>
          </a:p>
          <a:p>
            <a:r>
              <a:rPr lang="en-US" baseline="0" dirty="0"/>
              <a:t>I have learned a great deal about information systems especially in social and organizational context. This presentation is for me to share with you what I have learned. </a:t>
            </a:r>
          </a:p>
          <a:p>
            <a:r>
              <a:rPr lang="en-US" baseline="0" dirty="0"/>
              <a:t>I would like t o share with you a new way of looking at an information which goes beyond technology. This new perspective will help us develop better information systems that are impactful. </a:t>
            </a:r>
          </a:p>
          <a:p>
            <a:r>
              <a:rPr lang="en-US" baseline="0" dirty="0"/>
              <a:t>I also like share with you the interdisciplinary nature of information systems and how theories from other disciplines can help us investigate the multiple perspectives of information systems. </a:t>
            </a:r>
            <a:endParaRPr lang="en-US" dirty="0"/>
          </a:p>
        </p:txBody>
      </p:sp>
      <p:sp>
        <p:nvSpPr>
          <p:cNvPr id="4" name="Slide Number Placeholder 3"/>
          <p:cNvSpPr>
            <a:spLocks noGrp="1"/>
          </p:cNvSpPr>
          <p:nvPr>
            <p:ph type="sldNum" sz="quarter" idx="10"/>
          </p:nvPr>
        </p:nvSpPr>
        <p:spPr/>
        <p:txBody>
          <a:bodyPr/>
          <a:lstStyle/>
          <a:p>
            <a:fld id="{8A79C9E6-3E65-4F75-ABD2-4EA5ED221ADE}" type="slidenum">
              <a:rPr lang="en-US" smtClean="0"/>
              <a:t>2</a:t>
            </a:fld>
            <a:endParaRPr lang="en-US"/>
          </a:p>
        </p:txBody>
      </p:sp>
    </p:spTree>
    <p:extLst>
      <p:ext uri="{BB962C8B-B14F-4D97-AF65-F5344CB8AC3E}">
        <p14:creationId xmlns:p14="http://schemas.microsoft.com/office/powerpoint/2010/main" val="19570213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79C9E6-3E65-4F75-ABD2-4EA5ED221ADE}" type="slidenum">
              <a:rPr lang="en-US" smtClean="0"/>
              <a:t>22</a:t>
            </a:fld>
            <a:endParaRPr lang="en-US"/>
          </a:p>
        </p:txBody>
      </p:sp>
    </p:spTree>
    <p:extLst>
      <p:ext uri="{BB962C8B-B14F-4D97-AF65-F5344CB8AC3E}">
        <p14:creationId xmlns:p14="http://schemas.microsoft.com/office/powerpoint/2010/main" val="1584488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79C9E6-3E65-4F75-ABD2-4EA5ED221ADE}" type="slidenum">
              <a:rPr lang="en-US" smtClean="0"/>
              <a:t>23</a:t>
            </a:fld>
            <a:endParaRPr lang="en-US"/>
          </a:p>
        </p:txBody>
      </p:sp>
    </p:spTree>
    <p:extLst>
      <p:ext uri="{BB962C8B-B14F-4D97-AF65-F5344CB8AC3E}">
        <p14:creationId xmlns:p14="http://schemas.microsoft.com/office/powerpoint/2010/main" val="8941219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System thinking from technical perspective.</a:t>
            </a:r>
          </a:p>
          <a:p>
            <a:endParaRPr lang="en-US" dirty="0"/>
          </a:p>
        </p:txBody>
      </p:sp>
      <p:sp>
        <p:nvSpPr>
          <p:cNvPr id="4" name="Slide Number Placeholder 3"/>
          <p:cNvSpPr>
            <a:spLocks noGrp="1"/>
          </p:cNvSpPr>
          <p:nvPr>
            <p:ph type="sldNum" sz="quarter" idx="10"/>
          </p:nvPr>
        </p:nvSpPr>
        <p:spPr/>
        <p:txBody>
          <a:bodyPr/>
          <a:lstStyle/>
          <a:p>
            <a:fld id="{8A79C9E6-3E65-4F75-ABD2-4EA5ED221ADE}" type="slidenum">
              <a:rPr lang="en-US" smtClean="0"/>
              <a:t>5</a:t>
            </a:fld>
            <a:endParaRPr lang="en-US"/>
          </a:p>
        </p:txBody>
      </p:sp>
    </p:spTree>
    <p:extLst>
      <p:ext uri="{BB962C8B-B14F-4D97-AF65-F5344CB8AC3E}">
        <p14:creationId xmlns:p14="http://schemas.microsoft.com/office/powerpoint/2010/main" val="602613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a:t>
            </a:r>
            <a:r>
              <a:rPr lang="en-US" baseline="0" dirty="0"/>
              <a:t> experience at Fremont Plastic Product Inc. Workers waited outside the office building on a Friday evening waiting for the paychecks while I was work to fix the technical issues. The impact of information systems on people’s life. </a:t>
            </a:r>
          </a:p>
          <a:p>
            <a:r>
              <a:rPr lang="en-US" baseline="0" dirty="0"/>
              <a:t>My first-hand experience of the reality of low-wage workers and how they live from paycheck to paycheck. </a:t>
            </a:r>
            <a:endParaRPr lang="en-US" dirty="0"/>
          </a:p>
        </p:txBody>
      </p:sp>
      <p:sp>
        <p:nvSpPr>
          <p:cNvPr id="4" name="Slide Number Placeholder 3"/>
          <p:cNvSpPr>
            <a:spLocks noGrp="1"/>
          </p:cNvSpPr>
          <p:nvPr>
            <p:ph type="sldNum" sz="quarter" idx="10"/>
          </p:nvPr>
        </p:nvSpPr>
        <p:spPr/>
        <p:txBody>
          <a:bodyPr/>
          <a:lstStyle/>
          <a:p>
            <a:fld id="{8A79C9E6-3E65-4F75-ABD2-4EA5ED221ADE}" type="slidenum">
              <a:rPr lang="en-US" smtClean="0"/>
              <a:t>7</a:t>
            </a:fld>
            <a:endParaRPr lang="en-US"/>
          </a:p>
        </p:txBody>
      </p:sp>
    </p:spTree>
    <p:extLst>
      <p:ext uri="{BB962C8B-B14F-4D97-AF65-F5344CB8AC3E}">
        <p14:creationId xmlns:p14="http://schemas.microsoft.com/office/powerpoint/2010/main" val="32315781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Semiotics is the study</a:t>
            </a:r>
            <a:r>
              <a:rPr lang="en-US" baseline="0" dirty="0"/>
              <a:t> of signs and their significance or meaning.</a:t>
            </a:r>
          </a:p>
          <a:p>
            <a:r>
              <a:rPr lang="en-US" dirty="0"/>
              <a:t>Semiotics is an investigation into how meaning is created and how meaning is communicated. Its origins lie in the academic study of how signs and symbols (visual and linguistic) create meaning.</a:t>
            </a:r>
          </a:p>
          <a:p>
            <a:r>
              <a:rPr lang="en-US" dirty="0"/>
              <a:t>Information system is also a communication</a:t>
            </a:r>
            <a:r>
              <a:rPr lang="en-US" baseline="0" dirty="0"/>
              <a:t> system.  User interface, user manual, design documents, help desk</a:t>
            </a:r>
            <a:r>
              <a:rPr lang="en-US" baseline="0"/>
              <a:t>, etc.</a:t>
            </a:r>
            <a:endParaRPr lang="en-US" dirty="0"/>
          </a:p>
        </p:txBody>
      </p:sp>
      <p:sp>
        <p:nvSpPr>
          <p:cNvPr id="4" name="Slide Number Placeholder 3"/>
          <p:cNvSpPr>
            <a:spLocks noGrp="1"/>
          </p:cNvSpPr>
          <p:nvPr>
            <p:ph type="sldNum" sz="quarter" idx="10"/>
          </p:nvPr>
        </p:nvSpPr>
        <p:spPr/>
        <p:txBody>
          <a:bodyPr/>
          <a:lstStyle/>
          <a:p>
            <a:fld id="{8A79C9E6-3E65-4F75-ABD2-4EA5ED221ADE}" type="slidenum">
              <a:rPr lang="en-US" smtClean="0"/>
              <a:t>8</a:t>
            </a:fld>
            <a:endParaRPr lang="en-US"/>
          </a:p>
        </p:txBody>
      </p:sp>
    </p:spTree>
    <p:extLst>
      <p:ext uri="{BB962C8B-B14F-4D97-AF65-F5344CB8AC3E}">
        <p14:creationId xmlns:p14="http://schemas.microsoft.com/office/powerpoint/2010/main" val="1805710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79C9E6-3E65-4F75-ABD2-4EA5ED221ADE}" type="slidenum">
              <a:rPr lang="en-US" smtClean="0"/>
              <a:t>10</a:t>
            </a:fld>
            <a:endParaRPr lang="en-US"/>
          </a:p>
        </p:txBody>
      </p:sp>
    </p:spTree>
    <p:extLst>
      <p:ext uri="{BB962C8B-B14F-4D97-AF65-F5344CB8AC3E}">
        <p14:creationId xmlns:p14="http://schemas.microsoft.com/office/powerpoint/2010/main" val="1572725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79C9E6-3E65-4F75-ABD2-4EA5ED221ADE}" type="slidenum">
              <a:rPr lang="en-US" smtClean="0"/>
              <a:t>12</a:t>
            </a:fld>
            <a:endParaRPr lang="en-US"/>
          </a:p>
        </p:txBody>
      </p:sp>
    </p:spTree>
    <p:extLst>
      <p:ext uri="{BB962C8B-B14F-4D97-AF65-F5344CB8AC3E}">
        <p14:creationId xmlns:p14="http://schemas.microsoft.com/office/powerpoint/2010/main" val="485866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George</a:t>
            </a:r>
            <a:r>
              <a:rPr lang="en-US" baseline="0" dirty="0"/>
              <a:t> Box is </a:t>
            </a:r>
            <a:r>
              <a:rPr lang="en-US" dirty="0"/>
              <a:t>"one of the great statistical minds of the 20th century"</a:t>
            </a:r>
          </a:p>
          <a:p>
            <a:endParaRPr lang="en-US" dirty="0"/>
          </a:p>
        </p:txBody>
      </p:sp>
      <p:sp>
        <p:nvSpPr>
          <p:cNvPr id="4" name="Slide Number Placeholder 3"/>
          <p:cNvSpPr>
            <a:spLocks noGrp="1"/>
          </p:cNvSpPr>
          <p:nvPr>
            <p:ph type="sldNum" sz="quarter" idx="10"/>
          </p:nvPr>
        </p:nvSpPr>
        <p:spPr/>
        <p:txBody>
          <a:bodyPr/>
          <a:lstStyle/>
          <a:p>
            <a:fld id="{8A79C9E6-3E65-4F75-ABD2-4EA5ED221ADE}" type="slidenum">
              <a:rPr lang="en-US" smtClean="0"/>
              <a:t>14</a:t>
            </a:fld>
            <a:endParaRPr lang="en-US"/>
          </a:p>
        </p:txBody>
      </p:sp>
    </p:spTree>
    <p:extLst>
      <p:ext uri="{BB962C8B-B14F-4D97-AF65-F5344CB8AC3E}">
        <p14:creationId xmlns:p14="http://schemas.microsoft.com/office/powerpoint/2010/main" val="30875012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79C9E6-3E65-4F75-ABD2-4EA5ED221ADE}" type="slidenum">
              <a:rPr lang="en-US" smtClean="0"/>
              <a:t>18</a:t>
            </a:fld>
            <a:endParaRPr lang="en-US"/>
          </a:p>
        </p:txBody>
      </p:sp>
    </p:spTree>
    <p:extLst>
      <p:ext uri="{BB962C8B-B14F-4D97-AF65-F5344CB8AC3E}">
        <p14:creationId xmlns:p14="http://schemas.microsoft.com/office/powerpoint/2010/main" val="32088284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79C9E6-3E65-4F75-ABD2-4EA5ED221ADE}" type="slidenum">
              <a:rPr lang="en-US" smtClean="0"/>
              <a:t>21</a:t>
            </a:fld>
            <a:endParaRPr lang="en-US"/>
          </a:p>
        </p:txBody>
      </p:sp>
    </p:spTree>
    <p:extLst>
      <p:ext uri="{BB962C8B-B14F-4D97-AF65-F5344CB8AC3E}">
        <p14:creationId xmlns:p14="http://schemas.microsoft.com/office/powerpoint/2010/main" val="1965325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D5ABDC45-4B1E-4CED-BFC8-41B5AF282DC6}" type="datetime1">
              <a:rPr lang="en-US" smtClean="0"/>
              <a:t>2/15/2017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E1A352-E940-460C-B17E-A57492295098}"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5672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248889-67BC-4978-9780-420A8858FBB9}" type="datetime1">
              <a:rPr lang="en-US" smtClean="0"/>
              <a:t>2/15/2017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E1A352-E940-460C-B17E-A57492295098}" type="slidenum">
              <a:rPr lang="en-US" smtClean="0"/>
              <a:t>‹#›</a:t>
            </a:fld>
            <a:endParaRPr lang="en-US"/>
          </a:p>
        </p:txBody>
      </p:sp>
    </p:spTree>
    <p:extLst>
      <p:ext uri="{BB962C8B-B14F-4D97-AF65-F5344CB8AC3E}">
        <p14:creationId xmlns:p14="http://schemas.microsoft.com/office/powerpoint/2010/main" val="166964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24B517-A499-43F2-9A4F-0B8AF00A3996}" type="datetime1">
              <a:rPr lang="en-US" smtClean="0"/>
              <a:t>2/15/2017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E1A352-E940-460C-B17E-A57492295098}"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0960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93C535-182A-4BA6-A4A0-C40F5D323F78}" type="datetime1">
              <a:rPr lang="en-US" smtClean="0"/>
              <a:t>2/15/2017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E1A352-E940-460C-B17E-A57492295098}" type="slidenum">
              <a:rPr lang="en-US" smtClean="0"/>
              <a:t>‹#›</a:t>
            </a:fld>
            <a:endParaRPr lang="en-US"/>
          </a:p>
        </p:txBody>
      </p:sp>
    </p:spTree>
    <p:extLst>
      <p:ext uri="{BB962C8B-B14F-4D97-AF65-F5344CB8AC3E}">
        <p14:creationId xmlns:p14="http://schemas.microsoft.com/office/powerpoint/2010/main" val="24074716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EC0CE64-A367-40C7-879A-3E52159CBF2A}" type="datetime1">
              <a:rPr lang="en-US" smtClean="0"/>
              <a:t>2/15/2017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E1A352-E940-460C-B17E-A57492295098}"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1969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8378CA-D39E-447E-85A0-E1F98C7764C6}" type="datetime1">
              <a:rPr lang="en-US" smtClean="0"/>
              <a:t>2/15/2017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E1A352-E940-460C-B17E-A57492295098}" type="slidenum">
              <a:rPr lang="en-US" smtClean="0"/>
              <a:t>‹#›</a:t>
            </a:fld>
            <a:endParaRPr lang="en-US"/>
          </a:p>
        </p:txBody>
      </p:sp>
    </p:spTree>
    <p:extLst>
      <p:ext uri="{BB962C8B-B14F-4D97-AF65-F5344CB8AC3E}">
        <p14:creationId xmlns:p14="http://schemas.microsoft.com/office/powerpoint/2010/main" val="992199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CD1EC4C-7378-4CF0-8FB3-2250892BCF19}" type="datetime1">
              <a:rPr lang="en-US" smtClean="0"/>
              <a:t>2/15/2017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3E1A352-E940-460C-B17E-A57492295098}" type="slidenum">
              <a:rPr lang="en-US" smtClean="0"/>
              <a:t>‹#›</a:t>
            </a:fld>
            <a:endParaRPr lang="en-US"/>
          </a:p>
        </p:txBody>
      </p:sp>
    </p:spTree>
    <p:extLst>
      <p:ext uri="{BB962C8B-B14F-4D97-AF65-F5344CB8AC3E}">
        <p14:creationId xmlns:p14="http://schemas.microsoft.com/office/powerpoint/2010/main" val="2698424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1678696-FB4F-4A9C-8CC9-40FF5031A2E2}" type="datetime1">
              <a:rPr lang="en-US" smtClean="0"/>
              <a:t>2/15/2017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3E1A352-E940-460C-B17E-A57492295098}" type="slidenum">
              <a:rPr lang="en-US" smtClean="0"/>
              <a:t>‹#›</a:t>
            </a:fld>
            <a:endParaRPr lang="en-US"/>
          </a:p>
        </p:txBody>
      </p:sp>
    </p:spTree>
    <p:extLst>
      <p:ext uri="{BB962C8B-B14F-4D97-AF65-F5344CB8AC3E}">
        <p14:creationId xmlns:p14="http://schemas.microsoft.com/office/powerpoint/2010/main" val="3990143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FDBA71-5630-4E8B-9C02-5869327BDFA5}" type="datetime1">
              <a:rPr lang="en-US" smtClean="0"/>
              <a:t>2/15/2017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3E1A352-E940-460C-B17E-A57492295098}" type="slidenum">
              <a:rPr lang="en-US" smtClean="0"/>
              <a:t>‹#›</a:t>
            </a:fld>
            <a:endParaRPr lang="en-US"/>
          </a:p>
        </p:txBody>
      </p:sp>
    </p:spTree>
    <p:extLst>
      <p:ext uri="{BB962C8B-B14F-4D97-AF65-F5344CB8AC3E}">
        <p14:creationId xmlns:p14="http://schemas.microsoft.com/office/powerpoint/2010/main" val="1386448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C2C526C-5B67-4FF2-94F5-EAF869EDCF89}" type="datetime1">
              <a:rPr lang="en-US" smtClean="0"/>
              <a:t>2/15/2017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E1A352-E940-460C-B17E-A57492295098}" type="slidenum">
              <a:rPr lang="en-US" smtClean="0"/>
              <a:t>‹#›</a:t>
            </a:fld>
            <a:endParaRPr lang="en-US"/>
          </a:p>
        </p:txBody>
      </p:sp>
    </p:spTree>
    <p:extLst>
      <p:ext uri="{BB962C8B-B14F-4D97-AF65-F5344CB8AC3E}">
        <p14:creationId xmlns:p14="http://schemas.microsoft.com/office/powerpoint/2010/main" val="2740964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1AD5256-6AC3-4241-A8E2-0451D05056AF}" type="datetime1">
              <a:rPr lang="en-US" smtClean="0"/>
              <a:t>2/15/2017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E1A352-E940-460C-B17E-A57492295098}"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995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7F1D92A2-A624-49B1-9D51-70845033A30B}" type="datetime1">
              <a:rPr lang="en-US" smtClean="0"/>
              <a:t>2/15/2017</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C3E1A352-E940-460C-B17E-A57492295098}"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67537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hyperlink" Target="http://is.theorizeit.org/wiki/Main_Page"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diagramData" Target="../diagrams/data3.xml"/><Relationship Id="rId2" Type="http://schemas.openxmlformats.org/officeDocument/2006/relationships/diagramData" Target="../diagrams/data1.xml"/><Relationship Id="rId16" Type="http://schemas.microsoft.com/office/2007/relationships/diagramDrawing" Target="../diagrams/drawing3.xml"/><Relationship Id="rId1" Type="http://schemas.openxmlformats.org/officeDocument/2006/relationships/slideLayout" Target="../slideLayouts/slideLayout6.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diagramData" Target="../diagrams/data5.xml"/><Relationship Id="rId3" Type="http://schemas.openxmlformats.org/officeDocument/2006/relationships/diagramData" Target="../diagrams/data4.xml"/><Relationship Id="rId7" Type="http://schemas.microsoft.com/office/2007/relationships/diagramDrawing" Target="../diagrams/drawing4.xml"/><Relationship Id="rId12"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diagramColors" Target="../diagrams/colors4.xml"/><Relationship Id="rId11" Type="http://schemas.openxmlformats.org/officeDocument/2006/relationships/diagramColors" Target="../diagrams/colors5.xml"/><Relationship Id="rId5" Type="http://schemas.openxmlformats.org/officeDocument/2006/relationships/diagramQuickStyle" Target="../diagrams/quickStyle4.xml"/><Relationship Id="rId10" Type="http://schemas.openxmlformats.org/officeDocument/2006/relationships/diagramQuickStyle" Target="../diagrams/quickStyle5.xml"/><Relationship Id="rId4" Type="http://schemas.openxmlformats.org/officeDocument/2006/relationships/diagramLayout" Target="../diagrams/layout4.xml"/><Relationship Id="rId9" Type="http://schemas.openxmlformats.org/officeDocument/2006/relationships/diagramLayout" Target="../diagrams/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Beyond Technology</a:t>
            </a:r>
            <a:br>
              <a:rPr lang="en-US" dirty="0"/>
            </a:br>
            <a:r>
              <a:rPr lang="en-US" sz="2800" dirty="0"/>
              <a:t>Information Systems in an Organizational Context </a:t>
            </a:r>
            <a:endParaRPr lang="en-US" dirty="0"/>
          </a:p>
        </p:txBody>
      </p:sp>
      <p:sp>
        <p:nvSpPr>
          <p:cNvPr id="3" name="Subtitle 2"/>
          <p:cNvSpPr>
            <a:spLocks noGrp="1"/>
          </p:cNvSpPr>
          <p:nvPr>
            <p:ph type="subTitle" idx="1"/>
          </p:nvPr>
        </p:nvSpPr>
        <p:spPr/>
        <p:txBody>
          <a:bodyPr/>
          <a:lstStyle/>
          <a:p>
            <a:r>
              <a:rPr lang="en-US" dirty="0"/>
              <a:t>Jay Wang</a:t>
            </a:r>
          </a:p>
          <a:p>
            <a:r>
              <a:rPr lang="en-US" dirty="0"/>
              <a:t>January 20, 2017</a:t>
            </a:r>
          </a:p>
        </p:txBody>
      </p:sp>
      <p:sp>
        <p:nvSpPr>
          <p:cNvPr id="5" name="Slide Number Placeholder 4"/>
          <p:cNvSpPr>
            <a:spLocks noGrp="1"/>
          </p:cNvSpPr>
          <p:nvPr>
            <p:ph type="sldNum" sz="quarter" idx="12"/>
          </p:nvPr>
        </p:nvSpPr>
        <p:spPr/>
        <p:txBody>
          <a:bodyPr/>
          <a:lstStyle/>
          <a:p>
            <a:fld id="{C3E1A352-E940-460C-B17E-A57492295098}" type="slidenum">
              <a:rPr lang="en-US" smtClean="0"/>
              <a:t>1</a:t>
            </a:fld>
            <a:endParaRPr lang="en-US"/>
          </a:p>
        </p:txBody>
      </p:sp>
    </p:spTree>
    <p:extLst>
      <p:ext uri="{BB962C8B-B14F-4D97-AF65-F5344CB8AC3E}">
        <p14:creationId xmlns:p14="http://schemas.microsoft.com/office/powerpoint/2010/main" val="4159178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cxnSp>
        <p:nvCxnSpPr>
          <p:cNvPr id="18" name="Straight Connector 17"/>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024128" y="585216"/>
            <a:ext cx="3618214" cy="1499616"/>
          </a:xfrm>
        </p:spPr>
        <p:txBody>
          <a:bodyPr vert="horz" lIns="91440" tIns="45720" rIns="91440" bIns="45720" rtlCol="0" anchor="ctr">
            <a:normAutofit fontScale="90000"/>
          </a:bodyPr>
          <a:lstStyle/>
          <a:p>
            <a:r>
              <a:rPr lang="en-US" sz="4000" dirty="0"/>
              <a:t>Information system is Interdisciplinary</a:t>
            </a:r>
          </a:p>
        </p:txBody>
      </p:sp>
      <p:sp>
        <p:nvSpPr>
          <p:cNvPr id="4" name="Content Placeholder 3"/>
          <p:cNvSpPr>
            <a:spLocks noGrp="1"/>
          </p:cNvSpPr>
          <p:nvPr>
            <p:ph sz="half" idx="1"/>
          </p:nvPr>
        </p:nvSpPr>
        <p:spPr>
          <a:xfrm>
            <a:off x="1024128" y="2286000"/>
            <a:ext cx="3618214" cy="3931920"/>
          </a:xfrm>
        </p:spPr>
        <p:txBody>
          <a:bodyPr vert="horz" lIns="45720" tIns="45720" rIns="45720" bIns="45720" rtlCol="0">
            <a:normAutofit/>
          </a:bodyPr>
          <a:lstStyle/>
          <a:p>
            <a:pPr>
              <a:buFont typeface="Wingdings" panose="05000000000000000000" pitchFamily="2" charset="2"/>
              <a:buChar char="v"/>
            </a:pPr>
            <a:r>
              <a:rPr lang="en-US" sz="2000" dirty="0"/>
              <a:t> Intersection of three systems </a:t>
            </a:r>
          </a:p>
          <a:p>
            <a:pPr lvl="1">
              <a:buFont typeface="Wingdings" panose="05000000000000000000" pitchFamily="2" charset="2"/>
              <a:buChar char="v"/>
            </a:pPr>
            <a:r>
              <a:rPr lang="en-US" sz="1600" dirty="0"/>
              <a:t> Technical system</a:t>
            </a:r>
          </a:p>
          <a:p>
            <a:pPr lvl="1">
              <a:buFont typeface="Wingdings" panose="05000000000000000000" pitchFamily="2" charset="2"/>
              <a:buChar char="v"/>
            </a:pPr>
            <a:r>
              <a:rPr lang="en-US" sz="1600" dirty="0"/>
              <a:t> Cognitive system</a:t>
            </a:r>
          </a:p>
          <a:p>
            <a:pPr lvl="1">
              <a:buFont typeface="Wingdings" panose="05000000000000000000" pitchFamily="2" charset="2"/>
              <a:buChar char="v"/>
            </a:pPr>
            <a:r>
              <a:rPr lang="en-US" sz="1600" dirty="0"/>
              <a:t> Social system </a:t>
            </a:r>
          </a:p>
          <a:p>
            <a:pPr>
              <a:buFont typeface="Wingdings" panose="05000000000000000000" pitchFamily="2" charset="2"/>
              <a:buChar char="v"/>
            </a:pPr>
            <a:r>
              <a:rPr lang="en-US" sz="2000" dirty="0"/>
              <a:t> Intersection of many disciplines</a:t>
            </a:r>
          </a:p>
          <a:p>
            <a:pPr lvl="1">
              <a:buFont typeface="Wingdings" panose="05000000000000000000" pitchFamily="2" charset="2"/>
              <a:buChar char="v"/>
            </a:pPr>
            <a:r>
              <a:rPr lang="en-US" sz="1600" dirty="0"/>
              <a:t> Engineering </a:t>
            </a:r>
          </a:p>
          <a:p>
            <a:pPr lvl="1">
              <a:buFont typeface="Wingdings" panose="05000000000000000000" pitchFamily="2" charset="2"/>
              <a:buChar char="v"/>
            </a:pPr>
            <a:r>
              <a:rPr lang="en-US" sz="1600" dirty="0"/>
              <a:t> Computer science</a:t>
            </a:r>
          </a:p>
          <a:p>
            <a:pPr lvl="1">
              <a:buFont typeface="Wingdings" panose="05000000000000000000" pitchFamily="2" charset="2"/>
              <a:buChar char="v"/>
            </a:pPr>
            <a:r>
              <a:rPr lang="en-US" sz="1600" dirty="0"/>
              <a:t> Cognitive science</a:t>
            </a:r>
          </a:p>
          <a:p>
            <a:pPr lvl="1">
              <a:buFont typeface="Wingdings" panose="05000000000000000000" pitchFamily="2" charset="2"/>
              <a:buChar char="v"/>
            </a:pPr>
            <a:r>
              <a:rPr lang="en-US" sz="1600" dirty="0"/>
              <a:t> Management science</a:t>
            </a:r>
          </a:p>
          <a:p>
            <a:pPr lvl="1">
              <a:buFont typeface="Wingdings" panose="05000000000000000000" pitchFamily="2" charset="2"/>
              <a:buChar char="v"/>
            </a:pPr>
            <a:r>
              <a:rPr lang="en-US" sz="1600" dirty="0"/>
              <a:t> Social science</a:t>
            </a:r>
          </a:p>
          <a:p>
            <a:pPr>
              <a:buFont typeface="Wingdings" panose="05000000000000000000" pitchFamily="2" charset="2"/>
              <a:buChar char="v"/>
            </a:pPr>
            <a:endParaRPr lang="en-US" sz="1600" dirty="0"/>
          </a:p>
        </p:txBody>
      </p:sp>
      <p:pic>
        <p:nvPicPr>
          <p:cNvPr id="9" name="Content Placeholder 8"/>
          <p:cNvPicPr>
            <a:picLocks noGrp="1" noChangeAspect="1"/>
          </p:cNvPicPr>
          <p:nvPr>
            <p:ph sz="half" idx="2"/>
          </p:nvPr>
        </p:nvPicPr>
        <p:blipFill>
          <a:blip r:embed="rId3"/>
          <a:stretch>
            <a:fillRect/>
          </a:stretch>
        </p:blipFill>
        <p:spPr>
          <a:xfrm>
            <a:off x="4526127" y="775887"/>
            <a:ext cx="6722559" cy="5535334"/>
          </a:xfrm>
          <a:prstGeom prst="rect">
            <a:avLst/>
          </a:prstGeom>
        </p:spPr>
      </p:pic>
      <p:sp>
        <p:nvSpPr>
          <p:cNvPr id="10" name="Oval 9"/>
          <p:cNvSpPr/>
          <p:nvPr/>
        </p:nvSpPr>
        <p:spPr>
          <a:xfrm>
            <a:off x="7170407" y="1996883"/>
            <a:ext cx="4065145" cy="3048000"/>
          </a:xfrm>
          <a:prstGeom prst="ellipse">
            <a:avLst/>
          </a:prstGeom>
          <a:noFill/>
          <a:ln w="47625">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8063759" y="2299547"/>
            <a:ext cx="2286000" cy="400110"/>
          </a:xfrm>
          <a:prstGeom prst="rect">
            <a:avLst/>
          </a:prstGeom>
          <a:noFill/>
        </p:spPr>
        <p:txBody>
          <a:bodyPr wrap="square" rtlCol="0">
            <a:spAutoFit/>
          </a:bodyPr>
          <a:lstStyle/>
          <a:p>
            <a:r>
              <a:rPr lang="en-US" sz="2000" b="1" dirty="0">
                <a:solidFill>
                  <a:srgbClr val="0070C0"/>
                </a:solidFill>
              </a:rPr>
              <a:t>Information System</a:t>
            </a:r>
          </a:p>
        </p:txBody>
      </p:sp>
      <p:sp>
        <p:nvSpPr>
          <p:cNvPr id="13" name="Oval 12"/>
          <p:cNvSpPr/>
          <p:nvPr/>
        </p:nvSpPr>
        <p:spPr>
          <a:xfrm>
            <a:off x="9478272" y="79815"/>
            <a:ext cx="1302288" cy="11779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Systems Thinking</a:t>
            </a:r>
          </a:p>
        </p:txBody>
      </p:sp>
      <p:sp>
        <p:nvSpPr>
          <p:cNvPr id="14" name="Oval 13"/>
          <p:cNvSpPr/>
          <p:nvPr/>
        </p:nvSpPr>
        <p:spPr>
          <a:xfrm>
            <a:off x="10868770" y="79815"/>
            <a:ext cx="1235020" cy="115344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Social-Human</a:t>
            </a:r>
          </a:p>
          <a:p>
            <a:pPr algn="ctr"/>
            <a:r>
              <a:rPr lang="en-US" dirty="0"/>
              <a:t>SE</a:t>
            </a:r>
          </a:p>
        </p:txBody>
      </p:sp>
      <p:sp>
        <p:nvSpPr>
          <p:cNvPr id="3" name="Rectangle 2"/>
          <p:cNvSpPr/>
          <p:nvPr/>
        </p:nvSpPr>
        <p:spPr>
          <a:xfrm>
            <a:off x="1333046" y="6232427"/>
            <a:ext cx="10269366" cy="289951"/>
          </a:xfrm>
          <a:prstGeom prst="rect">
            <a:avLst/>
          </a:prstGeom>
        </p:spPr>
        <p:txBody>
          <a:bodyPr wrap="square">
            <a:spAutoFit/>
          </a:bodyPr>
          <a:lstStyle/>
          <a:p>
            <a:pPr marL="457200" marR="0" indent="-457200">
              <a:lnSpc>
                <a:spcPct val="107000"/>
              </a:lnSpc>
              <a:spcBef>
                <a:spcPts val="0"/>
              </a:spcBef>
              <a:spcAft>
                <a:spcPts val="0"/>
              </a:spcAft>
            </a:pPr>
            <a:r>
              <a:rPr lang="en-US" sz="1200" dirty="0">
                <a:latin typeface="Segoe UI" panose="020B0502040204020203" pitchFamily="34" charset="0"/>
                <a:ea typeface="DengXian" panose="02010600030101010101" pitchFamily="2" charset="-122"/>
                <a:cs typeface="Times New Roman" panose="02020603050405020304" pitchFamily="18" charset="0"/>
              </a:rPr>
              <a:t>Hieronymi, A. (2013). Understanding systems science: A visual and integrative approach. </a:t>
            </a:r>
            <a:r>
              <a:rPr lang="en-US" sz="1200" i="1" dirty="0">
                <a:latin typeface="Segoe UI" panose="020B0502040204020203" pitchFamily="34" charset="0"/>
                <a:ea typeface="DengXian" panose="02010600030101010101" pitchFamily="2" charset="-122"/>
                <a:cs typeface="Times New Roman" panose="02020603050405020304" pitchFamily="18" charset="0"/>
              </a:rPr>
              <a:t>Systems research and behavioral science, 30</a:t>
            </a:r>
            <a:r>
              <a:rPr lang="en-US" sz="1200" dirty="0">
                <a:latin typeface="Segoe UI" panose="020B0502040204020203" pitchFamily="34" charset="0"/>
                <a:ea typeface="DengXian" panose="02010600030101010101" pitchFamily="2" charset="-122"/>
                <a:cs typeface="Times New Roman" panose="02020603050405020304" pitchFamily="18" charset="0"/>
              </a:rPr>
              <a:t>(5), 580-595. </a:t>
            </a:r>
            <a:endParaRPr lang="en-US" dirty="0">
              <a:latin typeface="Calibri" panose="020F0502020204030204" pitchFamily="34" charset="0"/>
              <a:ea typeface="DengXian" panose="02010600030101010101" pitchFamily="2" charset="-122"/>
              <a:cs typeface="Times New Roman" panose="02020603050405020304" pitchFamily="18" charset="0"/>
            </a:endParaRPr>
          </a:p>
        </p:txBody>
      </p:sp>
      <p:sp>
        <p:nvSpPr>
          <p:cNvPr id="6" name="Slide Number Placeholder 5"/>
          <p:cNvSpPr>
            <a:spLocks noGrp="1"/>
          </p:cNvSpPr>
          <p:nvPr>
            <p:ph type="sldNum" sz="quarter" idx="12"/>
          </p:nvPr>
        </p:nvSpPr>
        <p:spPr/>
        <p:txBody>
          <a:bodyPr/>
          <a:lstStyle/>
          <a:p>
            <a:fld id="{C3E1A352-E940-460C-B17E-A57492295098}" type="slidenum">
              <a:rPr lang="en-US" smtClean="0"/>
              <a:t>10</a:t>
            </a:fld>
            <a:endParaRPr lang="en-US"/>
          </a:p>
        </p:txBody>
      </p:sp>
    </p:spTree>
    <p:extLst>
      <p:ext uri="{BB962C8B-B14F-4D97-AF65-F5344CB8AC3E}">
        <p14:creationId xmlns:p14="http://schemas.microsoft.com/office/powerpoint/2010/main" val="2166038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Theories Used in Information systems Research </a:t>
            </a:r>
          </a:p>
        </p:txBody>
      </p:sp>
      <p:graphicFrame>
        <p:nvGraphicFramePr>
          <p:cNvPr id="7" name="Table 6"/>
          <p:cNvGraphicFramePr>
            <a:graphicFrameLocks noGrp="1"/>
          </p:cNvGraphicFramePr>
          <p:nvPr>
            <p:extLst>
              <p:ext uri="{D42A27DB-BD31-4B8C-83A1-F6EECF244321}">
                <p14:modId xmlns:p14="http://schemas.microsoft.com/office/powerpoint/2010/main" val="2452024405"/>
              </p:ext>
            </p:extLst>
          </p:nvPr>
        </p:nvGraphicFramePr>
        <p:xfrm>
          <a:off x="770467" y="2084832"/>
          <a:ext cx="10670576" cy="4084321"/>
        </p:xfrm>
        <a:graphic>
          <a:graphicData uri="http://schemas.openxmlformats.org/drawingml/2006/table">
            <a:tbl>
              <a:tblPr firstRow="1" bandRow="1">
                <a:tableStyleId>{5C22544A-7EE6-4342-B048-85BDC9FD1C3A}</a:tableStyleId>
              </a:tblPr>
              <a:tblGrid>
                <a:gridCol w="2023533">
                  <a:extLst>
                    <a:ext uri="{9D8B030D-6E8A-4147-A177-3AD203B41FA5}">
                      <a16:colId xmlns:a16="http://schemas.microsoft.com/office/drawing/2014/main" val="3801657370"/>
                    </a:ext>
                  </a:extLst>
                </a:gridCol>
                <a:gridCol w="5410200">
                  <a:extLst>
                    <a:ext uri="{9D8B030D-6E8A-4147-A177-3AD203B41FA5}">
                      <a16:colId xmlns:a16="http://schemas.microsoft.com/office/drawing/2014/main" val="3356109214"/>
                    </a:ext>
                  </a:extLst>
                </a:gridCol>
                <a:gridCol w="1752600">
                  <a:extLst>
                    <a:ext uri="{9D8B030D-6E8A-4147-A177-3AD203B41FA5}">
                      <a16:colId xmlns:a16="http://schemas.microsoft.com/office/drawing/2014/main" val="4028495251"/>
                    </a:ext>
                  </a:extLst>
                </a:gridCol>
                <a:gridCol w="1484243">
                  <a:extLst>
                    <a:ext uri="{9D8B030D-6E8A-4147-A177-3AD203B41FA5}">
                      <a16:colId xmlns:a16="http://schemas.microsoft.com/office/drawing/2014/main" val="4221036582"/>
                    </a:ext>
                  </a:extLst>
                </a:gridCol>
              </a:tblGrid>
              <a:tr h="466446">
                <a:tc>
                  <a:txBody>
                    <a:bodyPr/>
                    <a:lstStyle/>
                    <a:p>
                      <a:r>
                        <a:rPr lang="en-US" dirty="0"/>
                        <a:t>Theory</a:t>
                      </a:r>
                    </a:p>
                  </a:txBody>
                  <a:tcPr/>
                </a:tc>
                <a:tc>
                  <a:txBody>
                    <a:bodyPr/>
                    <a:lstStyle/>
                    <a:p>
                      <a:r>
                        <a:rPr lang="en-US" dirty="0"/>
                        <a:t>Description</a:t>
                      </a:r>
                    </a:p>
                  </a:txBody>
                  <a:tcPr/>
                </a:tc>
                <a:tc>
                  <a:txBody>
                    <a:bodyPr/>
                    <a:lstStyle/>
                    <a:p>
                      <a:r>
                        <a:rPr lang="en-US" dirty="0"/>
                        <a:t>Author</a:t>
                      </a:r>
                    </a:p>
                  </a:txBody>
                  <a:tcPr/>
                </a:tc>
                <a:tc>
                  <a:txBody>
                    <a:bodyPr/>
                    <a:lstStyle/>
                    <a:p>
                      <a:r>
                        <a:rPr lang="en-US" dirty="0"/>
                        <a:t>Discipline</a:t>
                      </a:r>
                    </a:p>
                  </a:txBody>
                  <a:tcPr/>
                </a:tc>
                <a:extLst>
                  <a:ext uri="{0D108BD9-81ED-4DB2-BD59-A6C34878D82A}">
                    <a16:rowId xmlns:a16="http://schemas.microsoft.com/office/drawing/2014/main" val="2060679580"/>
                  </a:ext>
                </a:extLst>
              </a:tr>
              <a:tr h="739412">
                <a:tc>
                  <a:txBody>
                    <a:bodyPr/>
                    <a:lstStyle/>
                    <a:p>
                      <a:r>
                        <a:rPr lang="en-US" dirty="0"/>
                        <a:t>Information Processing Theory </a:t>
                      </a:r>
                    </a:p>
                  </a:txBody>
                  <a:tcPr/>
                </a:tc>
                <a:tc>
                  <a:txBody>
                    <a:bodyPr/>
                    <a:lstStyle/>
                    <a:p>
                      <a:r>
                        <a:rPr lang="en-US" dirty="0"/>
                        <a:t>The</a:t>
                      </a:r>
                      <a:r>
                        <a:rPr lang="en-US" baseline="0" dirty="0"/>
                        <a:t> limit of human capacity to process information. Seven plus/minus two rule.</a:t>
                      </a:r>
                      <a:endParaRPr lang="en-US" dirty="0"/>
                    </a:p>
                  </a:txBody>
                  <a:tcPr/>
                </a:tc>
                <a:tc>
                  <a:txBody>
                    <a:bodyPr/>
                    <a:lstStyle/>
                    <a:p>
                      <a:r>
                        <a:rPr lang="en-US" dirty="0"/>
                        <a:t>Miller (1956)</a:t>
                      </a:r>
                    </a:p>
                  </a:txBody>
                  <a:tcPr/>
                </a:tc>
                <a:tc>
                  <a:txBody>
                    <a:bodyPr/>
                    <a:lstStyle/>
                    <a:p>
                      <a:r>
                        <a:rPr lang="en-US" dirty="0"/>
                        <a:t>Cognitive psychology</a:t>
                      </a:r>
                    </a:p>
                  </a:txBody>
                  <a:tcPr/>
                </a:tc>
                <a:extLst>
                  <a:ext uri="{0D108BD9-81ED-4DB2-BD59-A6C34878D82A}">
                    <a16:rowId xmlns:a16="http://schemas.microsoft.com/office/drawing/2014/main" val="2681882522"/>
                  </a:ext>
                </a:extLst>
              </a:tr>
              <a:tr h="775343">
                <a:tc>
                  <a:txBody>
                    <a:bodyPr/>
                    <a:lstStyle/>
                    <a:p>
                      <a:r>
                        <a:rPr lang="en-US" dirty="0"/>
                        <a:t>Diffusion of Innovation</a:t>
                      </a:r>
                      <a:r>
                        <a:rPr lang="en-US" baseline="0" dirty="0"/>
                        <a:t> Theory</a:t>
                      </a:r>
                      <a:endParaRPr lang="en-US" dirty="0"/>
                    </a:p>
                  </a:txBody>
                  <a:tcPr/>
                </a:tc>
                <a:tc>
                  <a:txBody>
                    <a:bodyPr/>
                    <a:lstStyle/>
                    <a:p>
                      <a:r>
                        <a:rPr lang="en-US" dirty="0"/>
                        <a:t>Dynamic</a:t>
                      </a:r>
                      <a:r>
                        <a:rPr lang="en-US" baseline="0" dirty="0"/>
                        <a:t> process of technology adoption. Innovators, early adopters, early majority, late majority, laggards.</a:t>
                      </a:r>
                      <a:endParaRPr lang="en-US" dirty="0"/>
                    </a:p>
                  </a:txBody>
                  <a:tcPr/>
                </a:tc>
                <a:tc>
                  <a:txBody>
                    <a:bodyPr/>
                    <a:lstStyle/>
                    <a:p>
                      <a:r>
                        <a:rPr lang="en-US" dirty="0"/>
                        <a:t>Rogers (1962)</a:t>
                      </a:r>
                    </a:p>
                  </a:txBody>
                  <a:tcPr/>
                </a:tc>
                <a:tc>
                  <a:txBody>
                    <a:bodyPr/>
                    <a:lstStyle/>
                    <a:p>
                      <a:r>
                        <a:rPr lang="en-US" dirty="0"/>
                        <a:t>Sociology</a:t>
                      </a:r>
                    </a:p>
                  </a:txBody>
                  <a:tcPr/>
                </a:tc>
                <a:extLst>
                  <a:ext uri="{0D108BD9-81ED-4DB2-BD59-A6C34878D82A}">
                    <a16:rowId xmlns:a16="http://schemas.microsoft.com/office/drawing/2014/main" val="844121263"/>
                  </a:ext>
                </a:extLst>
              </a:tr>
              <a:tr h="886163">
                <a:tc>
                  <a:txBody>
                    <a:bodyPr/>
                    <a:lstStyle/>
                    <a:p>
                      <a:r>
                        <a:rPr lang="en-US" dirty="0"/>
                        <a:t>Agency Theory</a:t>
                      </a:r>
                    </a:p>
                  </a:txBody>
                  <a:tcPr/>
                </a:tc>
                <a:tc>
                  <a:txBody>
                    <a:bodyPr/>
                    <a:lstStyle/>
                    <a:p>
                      <a:r>
                        <a:rPr lang="en-US" dirty="0"/>
                        <a:t>The principal-agency</a:t>
                      </a:r>
                      <a:r>
                        <a:rPr lang="en-US" baseline="0" dirty="0"/>
                        <a:t> problem. Alignment of goals and mechanism of incentives. Manager/subordinates relationship, management of IT outsourcing.</a:t>
                      </a:r>
                      <a:endParaRPr lang="en-US" dirty="0"/>
                    </a:p>
                  </a:txBody>
                  <a:tcPr/>
                </a:tc>
                <a:tc>
                  <a:txBody>
                    <a:bodyPr/>
                    <a:lstStyle/>
                    <a:p>
                      <a:r>
                        <a:rPr lang="en-US" dirty="0" err="1"/>
                        <a:t>Alchian</a:t>
                      </a:r>
                      <a:r>
                        <a:rPr lang="en-US" dirty="0"/>
                        <a:t> and </a:t>
                      </a:r>
                      <a:r>
                        <a:rPr lang="en-US" dirty="0" err="1"/>
                        <a:t>Demsetz</a:t>
                      </a:r>
                      <a:r>
                        <a:rPr lang="en-US" dirty="0"/>
                        <a:t> (1972)</a:t>
                      </a:r>
                    </a:p>
                  </a:txBody>
                  <a:tcPr/>
                </a:tc>
                <a:tc>
                  <a:txBody>
                    <a:bodyPr/>
                    <a:lstStyle/>
                    <a:p>
                      <a:r>
                        <a:rPr lang="en-US" dirty="0"/>
                        <a:t>Economics</a:t>
                      </a:r>
                    </a:p>
                  </a:txBody>
                  <a:tcPr/>
                </a:tc>
                <a:extLst>
                  <a:ext uri="{0D108BD9-81ED-4DB2-BD59-A6C34878D82A}">
                    <a16:rowId xmlns:a16="http://schemas.microsoft.com/office/drawing/2014/main" val="3011322232"/>
                  </a:ext>
                </a:extLst>
              </a:tr>
              <a:tr h="745418">
                <a:tc>
                  <a:txBody>
                    <a:bodyPr/>
                    <a:lstStyle/>
                    <a:p>
                      <a:r>
                        <a:rPr lang="en-US" dirty="0"/>
                        <a:t>Soft Systems Methodology</a:t>
                      </a:r>
                      <a:r>
                        <a:rPr lang="en-US" baseline="0" dirty="0"/>
                        <a:t> </a:t>
                      </a:r>
                      <a:endParaRPr lang="en-US" dirty="0"/>
                    </a:p>
                  </a:txBody>
                  <a:tcPr/>
                </a:tc>
                <a:tc>
                  <a:txBody>
                    <a:bodyPr/>
                    <a:lstStyle/>
                    <a:p>
                      <a:r>
                        <a:rPr lang="en-US" dirty="0"/>
                        <a:t>An agile (</a:t>
                      </a:r>
                      <a:r>
                        <a:rPr lang="en-US" baseline="0" dirty="0"/>
                        <a:t>collaborative and iterative) approach to solve problems that are not well defined. CATWOE method (Customers, Actors, Transformation, Worldview, Owners, Environment)</a:t>
                      </a:r>
                      <a:endParaRPr lang="en-US" dirty="0"/>
                    </a:p>
                  </a:txBody>
                  <a:tcPr/>
                </a:tc>
                <a:tc>
                  <a:txBody>
                    <a:bodyPr/>
                    <a:lstStyle/>
                    <a:p>
                      <a:r>
                        <a:rPr lang="en-US" dirty="0" err="1"/>
                        <a:t>Checkland</a:t>
                      </a:r>
                      <a:r>
                        <a:rPr lang="en-US" dirty="0"/>
                        <a:t> (1981)</a:t>
                      </a:r>
                    </a:p>
                  </a:txBody>
                  <a:tcPr/>
                </a:tc>
                <a:tc>
                  <a:txBody>
                    <a:bodyPr/>
                    <a:lstStyle/>
                    <a:p>
                      <a:r>
                        <a:rPr lang="en-US" dirty="0"/>
                        <a:t>Systems science</a:t>
                      </a:r>
                    </a:p>
                  </a:txBody>
                  <a:tcPr/>
                </a:tc>
                <a:extLst>
                  <a:ext uri="{0D108BD9-81ED-4DB2-BD59-A6C34878D82A}">
                    <a16:rowId xmlns:a16="http://schemas.microsoft.com/office/drawing/2014/main" val="2968991142"/>
                  </a:ext>
                </a:extLst>
              </a:tr>
            </a:tbl>
          </a:graphicData>
        </a:graphic>
      </p:graphicFrame>
      <p:sp>
        <p:nvSpPr>
          <p:cNvPr id="4" name="Slide Number Placeholder 3"/>
          <p:cNvSpPr>
            <a:spLocks noGrp="1"/>
          </p:cNvSpPr>
          <p:nvPr>
            <p:ph type="sldNum" sz="quarter" idx="12"/>
          </p:nvPr>
        </p:nvSpPr>
        <p:spPr/>
        <p:txBody>
          <a:bodyPr/>
          <a:lstStyle/>
          <a:p>
            <a:fld id="{C3E1A352-E940-460C-B17E-A57492295098}" type="slidenum">
              <a:rPr lang="en-US" smtClean="0"/>
              <a:t>11</a:t>
            </a:fld>
            <a:endParaRPr lang="en-US"/>
          </a:p>
        </p:txBody>
      </p:sp>
      <p:sp>
        <p:nvSpPr>
          <p:cNvPr id="3" name="Rectangle 2"/>
          <p:cNvSpPr/>
          <p:nvPr/>
        </p:nvSpPr>
        <p:spPr>
          <a:xfrm>
            <a:off x="1884614" y="6238532"/>
            <a:ext cx="8734379" cy="369332"/>
          </a:xfrm>
          <a:prstGeom prst="rect">
            <a:avLst/>
          </a:prstGeom>
        </p:spPr>
        <p:txBody>
          <a:bodyPr wrap="none">
            <a:spAutoFit/>
          </a:bodyPr>
          <a:lstStyle/>
          <a:p>
            <a:r>
              <a:rPr lang="en-US" dirty="0">
                <a:hlinkClick r:id="rId2"/>
              </a:rPr>
              <a:t>http://is.theorizeit.org/wiki/Main_Page</a:t>
            </a:r>
            <a:r>
              <a:rPr lang="en-US" dirty="0"/>
              <a:t> (Theories Used in Information Systems Research Wiki)</a:t>
            </a:r>
          </a:p>
        </p:txBody>
      </p:sp>
    </p:spTree>
    <p:extLst>
      <p:ext uri="{BB962C8B-B14F-4D97-AF65-F5344CB8AC3E}">
        <p14:creationId xmlns:p14="http://schemas.microsoft.com/office/powerpoint/2010/main" val="404647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Disconnect between Information systems Research &amp; Practices</a:t>
            </a:r>
          </a:p>
        </p:txBody>
      </p:sp>
      <p:sp>
        <p:nvSpPr>
          <p:cNvPr id="4" name="Text Placeholder 3"/>
          <p:cNvSpPr>
            <a:spLocks noGrp="1"/>
          </p:cNvSpPr>
          <p:nvPr>
            <p:ph type="body" idx="1"/>
          </p:nvPr>
        </p:nvSpPr>
        <p:spPr>
          <a:xfrm>
            <a:off x="1024128" y="2179636"/>
            <a:ext cx="4966760" cy="822960"/>
          </a:xfrm>
        </p:spPr>
        <p:txBody>
          <a:bodyPr/>
          <a:lstStyle/>
          <a:p>
            <a:r>
              <a:rPr lang="en-US" dirty="0"/>
              <a:t>Areas of Information Systems Research</a:t>
            </a:r>
          </a:p>
        </p:txBody>
      </p:sp>
      <p:sp>
        <p:nvSpPr>
          <p:cNvPr id="3" name="Content Placeholder 2"/>
          <p:cNvSpPr>
            <a:spLocks noGrp="1"/>
          </p:cNvSpPr>
          <p:nvPr>
            <p:ph sz="half" idx="2"/>
          </p:nvPr>
        </p:nvSpPr>
        <p:spPr/>
        <p:txBody>
          <a:bodyPr>
            <a:normAutofit/>
          </a:bodyPr>
          <a:lstStyle/>
          <a:p>
            <a:pPr>
              <a:buFont typeface="Wingdings" panose="05000000000000000000" pitchFamily="2" charset="2"/>
              <a:buChar char="v"/>
            </a:pPr>
            <a:r>
              <a:rPr lang="en-US" dirty="0"/>
              <a:t>Psychology</a:t>
            </a:r>
          </a:p>
          <a:p>
            <a:pPr>
              <a:buFont typeface="Wingdings" panose="05000000000000000000" pitchFamily="2" charset="2"/>
              <a:buChar char="v"/>
            </a:pPr>
            <a:r>
              <a:rPr lang="en-US" dirty="0"/>
              <a:t>Cognitive science</a:t>
            </a:r>
          </a:p>
          <a:p>
            <a:pPr>
              <a:buFont typeface="Wingdings" panose="05000000000000000000" pitchFamily="2" charset="2"/>
              <a:buChar char="v"/>
            </a:pPr>
            <a:r>
              <a:rPr lang="en-US" dirty="0"/>
              <a:t>Economics</a:t>
            </a:r>
          </a:p>
          <a:p>
            <a:pPr>
              <a:buFont typeface="Wingdings" panose="05000000000000000000" pitchFamily="2" charset="2"/>
              <a:buChar char="v"/>
            </a:pPr>
            <a:r>
              <a:rPr lang="en-US" dirty="0"/>
              <a:t>Sociology</a:t>
            </a:r>
          </a:p>
          <a:p>
            <a:pPr>
              <a:buFont typeface="Wingdings" panose="05000000000000000000" pitchFamily="2" charset="2"/>
              <a:buChar char="v"/>
            </a:pPr>
            <a:r>
              <a:rPr lang="en-US" dirty="0"/>
              <a:t>Management science</a:t>
            </a:r>
          </a:p>
          <a:p>
            <a:pPr>
              <a:buFont typeface="Wingdings" panose="05000000000000000000" pitchFamily="2" charset="2"/>
              <a:buChar char="v"/>
            </a:pPr>
            <a:r>
              <a:rPr lang="en-US" dirty="0"/>
              <a:t>Systems science</a:t>
            </a:r>
          </a:p>
          <a:p>
            <a:pPr>
              <a:buFont typeface="Wingdings" panose="05000000000000000000" pitchFamily="2" charset="2"/>
              <a:buChar char="v"/>
            </a:pPr>
            <a:r>
              <a:rPr lang="en-US" dirty="0"/>
              <a:t>Political science</a:t>
            </a:r>
          </a:p>
        </p:txBody>
      </p:sp>
      <p:sp>
        <p:nvSpPr>
          <p:cNvPr id="5" name="Text Placeholder 4"/>
          <p:cNvSpPr>
            <a:spLocks noGrp="1"/>
          </p:cNvSpPr>
          <p:nvPr>
            <p:ph type="body" sz="quarter" idx="3"/>
          </p:nvPr>
        </p:nvSpPr>
        <p:spPr/>
        <p:txBody>
          <a:bodyPr/>
          <a:lstStyle/>
          <a:p>
            <a:r>
              <a:rPr lang="en-US" dirty="0"/>
              <a:t>Areas of Information Systems Practices </a:t>
            </a:r>
          </a:p>
        </p:txBody>
      </p:sp>
      <p:sp>
        <p:nvSpPr>
          <p:cNvPr id="6" name="Content Placeholder 5"/>
          <p:cNvSpPr>
            <a:spLocks noGrp="1"/>
          </p:cNvSpPr>
          <p:nvPr>
            <p:ph sz="quarter" idx="4"/>
          </p:nvPr>
        </p:nvSpPr>
        <p:spPr/>
        <p:txBody>
          <a:bodyPr/>
          <a:lstStyle/>
          <a:p>
            <a:pPr>
              <a:buFont typeface="Wingdings" panose="05000000000000000000" pitchFamily="2" charset="2"/>
              <a:buChar char="v"/>
            </a:pPr>
            <a:r>
              <a:rPr lang="en-US" dirty="0"/>
              <a:t>Software engineering</a:t>
            </a:r>
          </a:p>
          <a:p>
            <a:pPr>
              <a:buFont typeface="Wingdings" panose="05000000000000000000" pitchFamily="2" charset="2"/>
              <a:buChar char="v"/>
            </a:pPr>
            <a:r>
              <a:rPr lang="en-US" dirty="0"/>
              <a:t>Hardware engineering</a:t>
            </a:r>
          </a:p>
          <a:p>
            <a:pPr>
              <a:buFont typeface="Wingdings" panose="05000000000000000000" pitchFamily="2" charset="2"/>
              <a:buChar char="v"/>
            </a:pPr>
            <a:r>
              <a:rPr lang="en-US" dirty="0"/>
              <a:t>Network Engineering</a:t>
            </a:r>
          </a:p>
          <a:p>
            <a:pPr>
              <a:buFont typeface="Wingdings" panose="05000000000000000000" pitchFamily="2" charset="2"/>
              <a:buChar char="v"/>
            </a:pPr>
            <a:r>
              <a:rPr lang="en-US" dirty="0"/>
              <a:t>Systems engineering </a:t>
            </a:r>
          </a:p>
          <a:p>
            <a:pPr>
              <a:buFont typeface="Wingdings" panose="05000000000000000000" pitchFamily="2" charset="2"/>
              <a:buChar char="v"/>
            </a:pPr>
            <a:r>
              <a:rPr lang="en-US" dirty="0"/>
              <a:t>Data Analytics</a:t>
            </a:r>
          </a:p>
          <a:p>
            <a:pPr>
              <a:buFont typeface="Wingdings" panose="05000000000000000000" pitchFamily="2" charset="2"/>
              <a:buChar char="v"/>
            </a:pPr>
            <a:r>
              <a:rPr lang="en-US" dirty="0"/>
              <a:t>Usability Engineering </a:t>
            </a:r>
          </a:p>
          <a:p>
            <a:pPr>
              <a:buFont typeface="Wingdings" panose="05000000000000000000" pitchFamily="2" charset="2"/>
              <a:buChar char="v"/>
            </a:pPr>
            <a:r>
              <a:rPr lang="en-US" dirty="0"/>
              <a:t>Engineering management</a:t>
            </a:r>
          </a:p>
          <a:p>
            <a:pPr>
              <a:buFont typeface="Wingdings" panose="05000000000000000000" pitchFamily="2" charset="2"/>
              <a:buChar char="v"/>
            </a:pPr>
            <a:endParaRPr lang="en-US" dirty="0"/>
          </a:p>
          <a:p>
            <a:pPr>
              <a:buFont typeface="Wingdings" panose="05000000000000000000" pitchFamily="2" charset="2"/>
              <a:buChar char="v"/>
            </a:pPr>
            <a:endParaRPr lang="en-US" dirty="0"/>
          </a:p>
          <a:p>
            <a:endParaRPr lang="en-US" dirty="0"/>
          </a:p>
        </p:txBody>
      </p:sp>
      <p:sp>
        <p:nvSpPr>
          <p:cNvPr id="7" name="TextBox 6"/>
          <p:cNvSpPr txBox="1"/>
          <p:nvPr/>
        </p:nvSpPr>
        <p:spPr>
          <a:xfrm>
            <a:off x="1245108" y="1915605"/>
            <a:ext cx="9067800" cy="369332"/>
          </a:xfrm>
          <a:prstGeom prst="rect">
            <a:avLst/>
          </a:prstGeom>
          <a:noFill/>
        </p:spPr>
        <p:txBody>
          <a:bodyPr wrap="square" rtlCol="0">
            <a:spAutoFit/>
          </a:bodyPr>
          <a:lstStyle/>
          <a:p>
            <a:r>
              <a:rPr lang="en-US" dirty="0"/>
              <a:t>Practitioners can learn from researchers and apply the body of knowledge to improve practices.</a:t>
            </a:r>
          </a:p>
        </p:txBody>
      </p:sp>
      <p:sp>
        <p:nvSpPr>
          <p:cNvPr id="9" name="Slide Number Placeholder 8"/>
          <p:cNvSpPr>
            <a:spLocks noGrp="1"/>
          </p:cNvSpPr>
          <p:nvPr>
            <p:ph type="sldNum" sz="quarter" idx="12"/>
          </p:nvPr>
        </p:nvSpPr>
        <p:spPr/>
        <p:txBody>
          <a:bodyPr/>
          <a:lstStyle/>
          <a:p>
            <a:fld id="{C3E1A352-E940-460C-B17E-A57492295098}" type="slidenum">
              <a:rPr lang="en-US" smtClean="0"/>
              <a:t>12</a:t>
            </a:fld>
            <a:endParaRPr lang="en-US"/>
          </a:p>
        </p:txBody>
      </p:sp>
    </p:spTree>
    <p:extLst>
      <p:ext uri="{BB962C8B-B14F-4D97-AF65-F5344CB8AC3E}">
        <p14:creationId xmlns:p14="http://schemas.microsoft.com/office/powerpoint/2010/main" val="32799208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 II – The models of Information Systems</a:t>
            </a:r>
          </a:p>
        </p:txBody>
      </p:sp>
      <p:sp>
        <p:nvSpPr>
          <p:cNvPr id="3" name="Text Placeholder 2"/>
          <p:cNvSpPr>
            <a:spLocks noGrp="1"/>
          </p:cNvSpPr>
          <p:nvPr>
            <p:ph type="body" idx="1"/>
          </p:nvPr>
        </p:nvSpPr>
        <p:spPr/>
        <p:txBody>
          <a:bodyPr/>
          <a:lstStyle/>
          <a:p>
            <a:r>
              <a:rPr lang="en-US" dirty="0"/>
              <a:t>The What &amp; How</a:t>
            </a:r>
          </a:p>
        </p:txBody>
      </p:sp>
      <p:sp>
        <p:nvSpPr>
          <p:cNvPr id="5" name="Slide Number Placeholder 4"/>
          <p:cNvSpPr>
            <a:spLocks noGrp="1"/>
          </p:cNvSpPr>
          <p:nvPr>
            <p:ph type="sldNum" sz="quarter" idx="12"/>
          </p:nvPr>
        </p:nvSpPr>
        <p:spPr/>
        <p:txBody>
          <a:bodyPr/>
          <a:lstStyle/>
          <a:p>
            <a:fld id="{C3E1A352-E940-460C-B17E-A57492295098}" type="slidenum">
              <a:rPr lang="en-US" smtClean="0"/>
              <a:t>13</a:t>
            </a:fld>
            <a:endParaRPr lang="en-US"/>
          </a:p>
        </p:txBody>
      </p:sp>
    </p:spTree>
    <p:extLst>
      <p:ext uri="{BB962C8B-B14F-4D97-AF65-F5344CB8AC3E}">
        <p14:creationId xmlns:p14="http://schemas.microsoft.com/office/powerpoint/2010/main" val="4173057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cxnSp>
        <p:nvCxnSpPr>
          <p:cNvPr id="13" name="Straight Connector 12"/>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Content Placeholder 9"/>
          <p:cNvPicPr>
            <a:picLocks noGrp="1" noChangeAspect="1"/>
          </p:cNvPicPr>
          <p:nvPr>
            <p:ph idx="1"/>
          </p:nvPr>
        </p:nvPicPr>
        <p:blipFill>
          <a:blip r:embed="rId3"/>
          <a:stretch>
            <a:fillRect/>
          </a:stretch>
        </p:blipFill>
        <p:spPr>
          <a:xfrm>
            <a:off x="5452194" y="1594531"/>
            <a:ext cx="5820138" cy="4365103"/>
          </a:xfrm>
          <a:prstGeom prst="rect">
            <a:avLst/>
          </a:prstGeom>
        </p:spPr>
      </p:pic>
      <p:sp>
        <p:nvSpPr>
          <p:cNvPr id="2" name="Title 1"/>
          <p:cNvSpPr>
            <a:spLocks noGrp="1"/>
          </p:cNvSpPr>
          <p:nvPr>
            <p:ph type="title"/>
          </p:nvPr>
        </p:nvSpPr>
        <p:spPr>
          <a:xfrm>
            <a:off x="1024128" y="585216"/>
            <a:ext cx="4165939" cy="1499616"/>
          </a:xfrm>
        </p:spPr>
        <p:txBody>
          <a:bodyPr vert="horz" lIns="91440" tIns="45720" rIns="91440" bIns="45720" rtlCol="0" anchor="ctr">
            <a:normAutofit fontScale="90000"/>
          </a:bodyPr>
          <a:lstStyle/>
          <a:p>
            <a:r>
              <a:rPr lang="en-US" dirty="0"/>
              <a:t>Three Useful Models of An Information System</a:t>
            </a:r>
          </a:p>
        </p:txBody>
      </p:sp>
      <p:sp>
        <p:nvSpPr>
          <p:cNvPr id="5" name="Text Placeholder 4"/>
          <p:cNvSpPr>
            <a:spLocks noGrp="1"/>
          </p:cNvSpPr>
          <p:nvPr>
            <p:ph type="body" sz="half" idx="2"/>
          </p:nvPr>
        </p:nvSpPr>
        <p:spPr>
          <a:xfrm>
            <a:off x="1024128" y="2286000"/>
            <a:ext cx="3706570" cy="3931920"/>
          </a:xfrm>
        </p:spPr>
        <p:txBody>
          <a:bodyPr vert="horz" lIns="45720" tIns="45720" rIns="45720" bIns="45720" rtlCol="0">
            <a:normAutofit/>
          </a:bodyPr>
          <a:lstStyle/>
          <a:p>
            <a:pPr marL="285750" indent="-285750">
              <a:lnSpc>
                <a:spcPct val="90000"/>
              </a:lnSpc>
              <a:buFont typeface="Wingdings" panose="05000000000000000000" pitchFamily="2" charset="2"/>
              <a:buChar char="v"/>
            </a:pPr>
            <a:r>
              <a:rPr lang="en-US" sz="2800" dirty="0"/>
              <a:t>DeLone &amp; McLean Success Model</a:t>
            </a:r>
          </a:p>
          <a:p>
            <a:pPr marL="285750" indent="-285750">
              <a:lnSpc>
                <a:spcPct val="90000"/>
              </a:lnSpc>
              <a:buFont typeface="Wingdings" panose="05000000000000000000" pitchFamily="2" charset="2"/>
              <a:buChar char="v"/>
            </a:pPr>
            <a:r>
              <a:rPr lang="en-US" sz="2800" dirty="0"/>
              <a:t>Work System Method (WSM) Model</a:t>
            </a:r>
          </a:p>
          <a:p>
            <a:pPr marL="285750" indent="-285750">
              <a:lnSpc>
                <a:spcPct val="90000"/>
              </a:lnSpc>
              <a:buFont typeface="Wingdings" panose="05000000000000000000" pitchFamily="2" charset="2"/>
              <a:buChar char="v"/>
            </a:pPr>
            <a:r>
              <a:rPr lang="en-US" sz="2800" dirty="0"/>
              <a:t>Technology-Organization-Environment (TOE) Model</a:t>
            </a:r>
          </a:p>
        </p:txBody>
      </p:sp>
      <p:sp>
        <p:nvSpPr>
          <p:cNvPr id="4" name="Slide Number Placeholder 3"/>
          <p:cNvSpPr>
            <a:spLocks noGrp="1"/>
          </p:cNvSpPr>
          <p:nvPr>
            <p:ph type="sldNum" sz="quarter" idx="12"/>
          </p:nvPr>
        </p:nvSpPr>
        <p:spPr/>
        <p:txBody>
          <a:bodyPr/>
          <a:lstStyle/>
          <a:p>
            <a:fld id="{C3E1A352-E940-460C-B17E-A57492295098}" type="slidenum">
              <a:rPr lang="en-US" smtClean="0"/>
              <a:t>14</a:t>
            </a:fld>
            <a:endParaRPr lang="en-US"/>
          </a:p>
        </p:txBody>
      </p:sp>
    </p:spTree>
    <p:extLst>
      <p:ext uri="{BB962C8B-B14F-4D97-AF65-F5344CB8AC3E}">
        <p14:creationId xmlns:p14="http://schemas.microsoft.com/office/powerpoint/2010/main" val="23806333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6"/>
          <p:cNvPicPr>
            <a:picLocks noChangeAspect="1"/>
          </p:cNvPicPr>
          <p:nvPr/>
        </p:nvPicPr>
        <p:blipFill>
          <a:blip r:embed="rId2"/>
          <a:stretch>
            <a:fillRect/>
          </a:stretch>
        </p:blipFill>
        <p:spPr>
          <a:xfrm>
            <a:off x="5175742" y="1335024"/>
            <a:ext cx="6909577" cy="4145745"/>
          </a:xfrm>
          <a:prstGeom prst="rect">
            <a:avLst/>
          </a:prstGeom>
        </p:spPr>
      </p:pic>
      <p:sp>
        <p:nvSpPr>
          <p:cNvPr id="5" name="Title 4"/>
          <p:cNvSpPr>
            <a:spLocks noGrp="1"/>
          </p:cNvSpPr>
          <p:nvPr>
            <p:ph type="title"/>
          </p:nvPr>
        </p:nvSpPr>
        <p:spPr>
          <a:xfrm>
            <a:off x="1024128" y="585216"/>
            <a:ext cx="4530005" cy="1499616"/>
          </a:xfrm>
        </p:spPr>
        <p:txBody>
          <a:bodyPr>
            <a:normAutofit/>
          </a:bodyPr>
          <a:lstStyle/>
          <a:p>
            <a:pPr>
              <a:lnSpc>
                <a:spcPct val="70000"/>
              </a:lnSpc>
            </a:pPr>
            <a:r>
              <a:rPr lang="en-US" sz="4000" dirty="0"/>
              <a:t>Information Systems Success Model </a:t>
            </a:r>
          </a:p>
        </p:txBody>
      </p:sp>
      <p:sp>
        <p:nvSpPr>
          <p:cNvPr id="11" name="Content Placeholder 10"/>
          <p:cNvSpPr>
            <a:spLocks noGrp="1"/>
          </p:cNvSpPr>
          <p:nvPr>
            <p:ph idx="1"/>
          </p:nvPr>
        </p:nvSpPr>
        <p:spPr>
          <a:xfrm>
            <a:off x="1024127" y="2286000"/>
            <a:ext cx="3618215" cy="2404533"/>
          </a:xfrm>
        </p:spPr>
        <p:txBody>
          <a:bodyPr>
            <a:normAutofit/>
          </a:bodyPr>
          <a:lstStyle/>
          <a:p>
            <a:pPr>
              <a:buFont typeface="Wingdings" panose="05000000000000000000" pitchFamily="2" charset="2"/>
              <a:buChar char="v"/>
            </a:pPr>
            <a:r>
              <a:rPr lang="en-US" sz="1800" dirty="0"/>
              <a:t> DeLone &amp; McLean in 1992</a:t>
            </a:r>
          </a:p>
          <a:p>
            <a:pPr>
              <a:buFont typeface="Wingdings" panose="05000000000000000000" pitchFamily="2" charset="2"/>
              <a:buChar char="v"/>
            </a:pPr>
            <a:r>
              <a:rPr lang="en-US" sz="1800" dirty="0"/>
              <a:t> Updated in 2003</a:t>
            </a:r>
          </a:p>
          <a:p>
            <a:pPr>
              <a:buFont typeface="Wingdings" panose="05000000000000000000" pitchFamily="2" charset="2"/>
              <a:buChar char="v"/>
            </a:pPr>
            <a:r>
              <a:rPr lang="en-US" sz="1800" dirty="0"/>
              <a:t> Technology-oriented </a:t>
            </a:r>
          </a:p>
          <a:p>
            <a:pPr>
              <a:buFont typeface="Wingdings" panose="05000000000000000000" pitchFamily="2" charset="2"/>
              <a:buChar char="v"/>
            </a:pPr>
            <a:r>
              <a:rPr lang="en-US" sz="1800" dirty="0"/>
              <a:t> Based on Shannon-Weaver’s Model of Communication</a:t>
            </a:r>
          </a:p>
          <a:p>
            <a:pPr>
              <a:buFont typeface="Wingdings" panose="05000000000000000000" pitchFamily="2" charset="2"/>
              <a:buChar char="v"/>
            </a:pPr>
            <a:r>
              <a:rPr lang="en-US" sz="1800" dirty="0"/>
              <a:t>  Measures IS success (effectiveness)</a:t>
            </a:r>
          </a:p>
        </p:txBody>
      </p:sp>
      <p:sp>
        <p:nvSpPr>
          <p:cNvPr id="13" name="Oval 12"/>
          <p:cNvSpPr/>
          <p:nvPr/>
        </p:nvSpPr>
        <p:spPr>
          <a:xfrm>
            <a:off x="10439400" y="185164"/>
            <a:ext cx="1311774" cy="11498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Model-Oriented</a:t>
            </a:r>
          </a:p>
          <a:p>
            <a:pPr algn="ctr"/>
            <a:r>
              <a:rPr lang="en-US" sz="1600" dirty="0"/>
              <a:t>SE</a:t>
            </a:r>
          </a:p>
        </p:txBody>
      </p:sp>
      <p:sp>
        <p:nvSpPr>
          <p:cNvPr id="2" name="Rectangle 1"/>
          <p:cNvSpPr/>
          <p:nvPr/>
        </p:nvSpPr>
        <p:spPr>
          <a:xfrm>
            <a:off x="1553352" y="5851432"/>
            <a:ext cx="9541935" cy="619272"/>
          </a:xfrm>
          <a:prstGeom prst="rect">
            <a:avLst/>
          </a:prstGeom>
        </p:spPr>
        <p:txBody>
          <a:bodyPr wrap="square">
            <a:spAutoFit/>
          </a:bodyPr>
          <a:lstStyle/>
          <a:p>
            <a:pPr marL="457200" marR="0" indent="-457200">
              <a:lnSpc>
                <a:spcPct val="107000"/>
              </a:lnSpc>
              <a:spcBef>
                <a:spcPts val="0"/>
              </a:spcBef>
              <a:spcAft>
                <a:spcPts val="0"/>
              </a:spcAft>
            </a:pPr>
            <a:r>
              <a:rPr lang="en-US" sz="1600" dirty="0">
                <a:latin typeface="Segoe UI" panose="020B0502040204020203" pitchFamily="34" charset="0"/>
                <a:ea typeface="DengXian" panose="02010600030101010101" pitchFamily="2" charset="-122"/>
                <a:cs typeface="Times New Roman" panose="02020603050405020304" pitchFamily="18" charset="0"/>
              </a:rPr>
              <a:t>DeLone, W. H., &amp; McLean, E. R. (2003). The DeLone and McLean Model of Information Systems Success: A Ten-Year Update. </a:t>
            </a:r>
            <a:r>
              <a:rPr lang="en-US" sz="1600" i="1" dirty="0">
                <a:latin typeface="Segoe UI" panose="020B0502040204020203" pitchFamily="34" charset="0"/>
                <a:ea typeface="DengXian" panose="02010600030101010101" pitchFamily="2" charset="-122"/>
                <a:cs typeface="Times New Roman" panose="02020603050405020304" pitchFamily="18" charset="0"/>
              </a:rPr>
              <a:t>Journal of Management Information Systems, 19</a:t>
            </a:r>
            <a:r>
              <a:rPr lang="en-US" sz="1600" dirty="0">
                <a:latin typeface="Segoe UI" panose="020B0502040204020203" pitchFamily="34" charset="0"/>
                <a:ea typeface="DengXian" panose="02010600030101010101" pitchFamily="2" charset="-122"/>
                <a:cs typeface="Times New Roman" panose="02020603050405020304" pitchFamily="18" charset="0"/>
              </a:rPr>
              <a:t>(4), 9-30. </a:t>
            </a:r>
            <a:endParaRPr lang="en-US" sz="2400" dirty="0">
              <a:latin typeface="Calibri" panose="020F0502020204030204" pitchFamily="34" charset="0"/>
              <a:ea typeface="DengXian" panose="02010600030101010101" pitchFamily="2" charset="-122"/>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C3E1A352-E940-460C-B17E-A57492295098}" type="slidenum">
              <a:rPr lang="en-US" smtClean="0"/>
              <a:t>15</a:t>
            </a:fld>
            <a:endParaRPr lang="en-US"/>
          </a:p>
        </p:txBody>
      </p:sp>
      <p:sp>
        <p:nvSpPr>
          <p:cNvPr id="8" name="Oval 7"/>
          <p:cNvSpPr/>
          <p:nvPr/>
        </p:nvSpPr>
        <p:spPr>
          <a:xfrm>
            <a:off x="9031661" y="181575"/>
            <a:ext cx="1235020" cy="115344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Social-Human</a:t>
            </a:r>
          </a:p>
          <a:p>
            <a:pPr algn="ctr"/>
            <a:r>
              <a:rPr lang="en-US" dirty="0"/>
              <a:t>SE</a:t>
            </a:r>
          </a:p>
        </p:txBody>
      </p:sp>
    </p:spTree>
    <p:extLst>
      <p:ext uri="{BB962C8B-B14F-4D97-AF65-F5344CB8AC3E}">
        <p14:creationId xmlns:p14="http://schemas.microsoft.com/office/powerpoint/2010/main" val="14172594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cxnSp>
        <p:nvCxnSpPr>
          <p:cNvPr id="18" name="Straight Connector 17"/>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 name="Content Placeholder 5"/>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a:stretch/>
        </p:blipFill>
        <p:spPr>
          <a:xfrm>
            <a:off x="4642342" y="1166114"/>
            <a:ext cx="6909577" cy="4525772"/>
          </a:xfrm>
          <a:prstGeom prst="rect">
            <a:avLst/>
          </a:prstGeom>
        </p:spPr>
      </p:pic>
      <p:sp>
        <p:nvSpPr>
          <p:cNvPr id="2" name="Title 1"/>
          <p:cNvSpPr>
            <a:spLocks noGrp="1"/>
          </p:cNvSpPr>
          <p:nvPr>
            <p:ph type="title"/>
          </p:nvPr>
        </p:nvSpPr>
        <p:spPr>
          <a:xfrm>
            <a:off x="1024128" y="585216"/>
            <a:ext cx="5181939" cy="1499616"/>
          </a:xfrm>
        </p:spPr>
        <p:txBody>
          <a:bodyPr vert="horz" lIns="91440" tIns="45720" rIns="91440" bIns="45720" rtlCol="0" anchor="ctr">
            <a:normAutofit/>
          </a:bodyPr>
          <a:lstStyle/>
          <a:p>
            <a:r>
              <a:rPr lang="en-US" sz="4000" dirty="0"/>
              <a:t>Work System Method (WSM)</a:t>
            </a:r>
          </a:p>
        </p:txBody>
      </p:sp>
      <p:sp>
        <p:nvSpPr>
          <p:cNvPr id="4" name="Content Placeholder 3"/>
          <p:cNvSpPr>
            <a:spLocks noGrp="1"/>
          </p:cNvSpPr>
          <p:nvPr>
            <p:ph sz="half" idx="1"/>
          </p:nvPr>
        </p:nvSpPr>
        <p:spPr>
          <a:xfrm>
            <a:off x="1024128" y="2286000"/>
            <a:ext cx="3618214" cy="3931920"/>
          </a:xfrm>
        </p:spPr>
        <p:txBody>
          <a:bodyPr vert="horz" lIns="45720" tIns="45720" rIns="45720" bIns="45720" rtlCol="0">
            <a:normAutofit/>
          </a:bodyPr>
          <a:lstStyle/>
          <a:p>
            <a:pPr>
              <a:buFont typeface="Wingdings" panose="05000000000000000000" pitchFamily="2" charset="2"/>
              <a:buChar char="v"/>
            </a:pPr>
            <a:r>
              <a:rPr lang="en-US" sz="1800" dirty="0"/>
              <a:t> Steven Alter, University of San Francisco</a:t>
            </a:r>
          </a:p>
          <a:p>
            <a:pPr>
              <a:buFont typeface="Wingdings" panose="05000000000000000000" pitchFamily="2" charset="2"/>
              <a:buChar char="v"/>
            </a:pPr>
            <a:r>
              <a:rPr lang="en-US" sz="1800" dirty="0"/>
              <a:t> Business-centric</a:t>
            </a:r>
          </a:p>
          <a:p>
            <a:pPr>
              <a:buFont typeface="Wingdings" panose="05000000000000000000" pitchFamily="2" charset="2"/>
              <a:buChar char="v"/>
            </a:pPr>
            <a:r>
              <a:rPr lang="en-US" sz="1800" dirty="0"/>
              <a:t> IT is secondary</a:t>
            </a:r>
          </a:p>
          <a:p>
            <a:pPr>
              <a:buFont typeface="Wingdings" panose="05000000000000000000" pitchFamily="2" charset="2"/>
              <a:buChar char="v"/>
            </a:pPr>
            <a:r>
              <a:rPr lang="en-US" sz="1800" dirty="0"/>
              <a:t> Info. &amp; Tech as a means not an end</a:t>
            </a:r>
          </a:p>
          <a:p>
            <a:pPr>
              <a:buFont typeface="Wingdings" panose="05000000000000000000" pitchFamily="2" charset="2"/>
              <a:buChar char="v"/>
            </a:pPr>
            <a:r>
              <a:rPr lang="en-US" sz="1800" dirty="0"/>
              <a:t> Focus on outcome &amp; impact</a:t>
            </a:r>
          </a:p>
          <a:p>
            <a:pPr>
              <a:buFont typeface="Wingdings" panose="05000000000000000000" pitchFamily="2" charset="2"/>
              <a:buChar char="v"/>
            </a:pPr>
            <a:r>
              <a:rPr lang="en-US" sz="1800" dirty="0"/>
              <a:t> The ultimate goal is customer satisfaction</a:t>
            </a:r>
          </a:p>
          <a:p>
            <a:endParaRPr lang="en-US" sz="1600" dirty="0"/>
          </a:p>
        </p:txBody>
      </p:sp>
      <p:sp>
        <p:nvSpPr>
          <p:cNvPr id="9" name="Oval 8"/>
          <p:cNvSpPr/>
          <p:nvPr/>
        </p:nvSpPr>
        <p:spPr>
          <a:xfrm>
            <a:off x="10439400" y="185164"/>
            <a:ext cx="1473200" cy="13134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Model-Oriented</a:t>
            </a:r>
          </a:p>
          <a:p>
            <a:pPr algn="ctr"/>
            <a:r>
              <a:rPr lang="en-US" dirty="0"/>
              <a:t>SE</a:t>
            </a:r>
          </a:p>
        </p:txBody>
      </p:sp>
      <p:sp>
        <p:nvSpPr>
          <p:cNvPr id="7" name="Rectangle 6"/>
          <p:cNvSpPr/>
          <p:nvPr/>
        </p:nvSpPr>
        <p:spPr>
          <a:xfrm>
            <a:off x="2041864" y="6119479"/>
            <a:ext cx="8414469" cy="553357"/>
          </a:xfrm>
          <a:prstGeom prst="rect">
            <a:avLst/>
          </a:prstGeom>
        </p:spPr>
        <p:txBody>
          <a:bodyPr wrap="square">
            <a:spAutoFit/>
          </a:bodyPr>
          <a:lstStyle/>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Alter, S. (2002). The work system method for understanding information systems and information systems research. </a:t>
            </a:r>
            <a:r>
              <a:rPr lang="en-US" sz="1400" i="1" dirty="0">
                <a:latin typeface="Segoe UI" panose="020B0502040204020203" pitchFamily="34" charset="0"/>
                <a:ea typeface="DengXian" panose="02010600030101010101" pitchFamily="2" charset="-122"/>
                <a:cs typeface="Times New Roman" panose="02020603050405020304" pitchFamily="18" charset="0"/>
              </a:rPr>
              <a:t>Communications of the Association for Information Systems, 9</a:t>
            </a:r>
            <a:r>
              <a:rPr lang="en-US" sz="1400" dirty="0">
                <a:latin typeface="Segoe UI" panose="020B0502040204020203" pitchFamily="34" charset="0"/>
                <a:ea typeface="DengXian" panose="02010600030101010101" pitchFamily="2" charset="-122"/>
                <a:cs typeface="Times New Roman" panose="02020603050405020304" pitchFamily="18" charset="0"/>
              </a:rPr>
              <a:t>. </a:t>
            </a:r>
            <a:endParaRPr lang="en-US" sz="2000" dirty="0">
              <a:latin typeface="Calibri" panose="020F0502020204030204" pitchFamily="34" charset="0"/>
              <a:ea typeface="DengXian" panose="02010600030101010101" pitchFamily="2" charset="-122"/>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C3E1A352-E940-460C-B17E-A57492295098}" type="slidenum">
              <a:rPr lang="en-US" smtClean="0"/>
              <a:t>16</a:t>
            </a:fld>
            <a:endParaRPr lang="en-US"/>
          </a:p>
        </p:txBody>
      </p:sp>
    </p:spTree>
    <p:extLst>
      <p:ext uri="{BB962C8B-B14F-4D97-AF65-F5344CB8AC3E}">
        <p14:creationId xmlns:p14="http://schemas.microsoft.com/office/powerpoint/2010/main" val="35917204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p:cNvPicPr>
            <a:picLocks noChangeAspect="1"/>
          </p:cNvPicPr>
          <p:nvPr/>
        </p:nvPicPr>
        <p:blipFill>
          <a:blip r:embed="rId2"/>
          <a:stretch>
            <a:fillRect/>
          </a:stretch>
        </p:blipFill>
        <p:spPr>
          <a:xfrm>
            <a:off x="4157708" y="1905000"/>
            <a:ext cx="7999796" cy="4139893"/>
          </a:xfrm>
          <a:prstGeom prst="rect">
            <a:avLst/>
          </a:prstGeom>
        </p:spPr>
      </p:pic>
      <p:sp>
        <p:nvSpPr>
          <p:cNvPr id="2" name="Title 1"/>
          <p:cNvSpPr>
            <a:spLocks noGrp="1"/>
          </p:cNvSpPr>
          <p:nvPr>
            <p:ph type="title"/>
          </p:nvPr>
        </p:nvSpPr>
        <p:spPr>
          <a:xfrm>
            <a:off x="875040" y="585216"/>
            <a:ext cx="7185595" cy="1499616"/>
          </a:xfrm>
        </p:spPr>
        <p:txBody>
          <a:bodyPr>
            <a:normAutofit/>
          </a:bodyPr>
          <a:lstStyle/>
          <a:p>
            <a:r>
              <a:rPr lang="en-US" sz="4000" dirty="0"/>
              <a:t>Technology-Organization-Environment (TOE) Framework</a:t>
            </a:r>
          </a:p>
        </p:txBody>
      </p:sp>
      <p:sp>
        <p:nvSpPr>
          <p:cNvPr id="8" name="Content Placeholder 7"/>
          <p:cNvSpPr>
            <a:spLocks noGrp="1"/>
          </p:cNvSpPr>
          <p:nvPr>
            <p:ph idx="1"/>
          </p:nvPr>
        </p:nvSpPr>
        <p:spPr>
          <a:xfrm>
            <a:off x="1024128" y="2286000"/>
            <a:ext cx="3133580" cy="3931920"/>
          </a:xfrm>
        </p:spPr>
        <p:txBody>
          <a:bodyPr>
            <a:normAutofit/>
          </a:bodyPr>
          <a:lstStyle/>
          <a:p>
            <a:pPr>
              <a:buFont typeface="Wingdings" panose="05000000000000000000" pitchFamily="2" charset="2"/>
              <a:buChar char="v"/>
            </a:pPr>
            <a:r>
              <a:rPr lang="en-US" sz="2400" dirty="0"/>
              <a:t> Technology Adoption by an organization</a:t>
            </a:r>
          </a:p>
          <a:p>
            <a:pPr lvl="1">
              <a:buFont typeface="Wingdings" panose="05000000000000000000" pitchFamily="2" charset="2"/>
              <a:buChar char="v"/>
            </a:pPr>
            <a:r>
              <a:rPr lang="en-US" sz="2000" dirty="0"/>
              <a:t> Technical context</a:t>
            </a:r>
          </a:p>
          <a:p>
            <a:pPr lvl="1">
              <a:buFont typeface="Wingdings" panose="05000000000000000000" pitchFamily="2" charset="2"/>
              <a:buChar char="v"/>
            </a:pPr>
            <a:r>
              <a:rPr lang="en-US" sz="2000" dirty="0"/>
              <a:t> Organizational context</a:t>
            </a:r>
          </a:p>
          <a:p>
            <a:pPr lvl="1">
              <a:buFont typeface="Wingdings" panose="05000000000000000000" pitchFamily="2" charset="2"/>
              <a:buChar char="v"/>
            </a:pPr>
            <a:r>
              <a:rPr lang="en-US" sz="2000" dirty="0"/>
              <a:t> Environmental context</a:t>
            </a:r>
          </a:p>
        </p:txBody>
      </p:sp>
      <p:sp>
        <p:nvSpPr>
          <p:cNvPr id="5" name="Oval 4"/>
          <p:cNvSpPr/>
          <p:nvPr/>
        </p:nvSpPr>
        <p:spPr>
          <a:xfrm>
            <a:off x="10439400" y="185164"/>
            <a:ext cx="1473200" cy="13134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Model-Oriented</a:t>
            </a:r>
          </a:p>
          <a:p>
            <a:pPr algn="ctr"/>
            <a:r>
              <a:rPr lang="en-US" dirty="0"/>
              <a:t>SE</a:t>
            </a:r>
          </a:p>
        </p:txBody>
      </p:sp>
      <p:sp>
        <p:nvSpPr>
          <p:cNvPr id="4" name="Rectangle 3"/>
          <p:cNvSpPr/>
          <p:nvPr/>
        </p:nvSpPr>
        <p:spPr>
          <a:xfrm>
            <a:off x="875040" y="6128448"/>
            <a:ext cx="10770440" cy="322845"/>
          </a:xfrm>
          <a:prstGeom prst="rect">
            <a:avLst/>
          </a:prstGeom>
        </p:spPr>
        <p:txBody>
          <a:bodyPr wrap="square">
            <a:spAutoFit/>
          </a:bodyPr>
          <a:lstStyle/>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Tornatzky, L. G., Fleischer, M., &amp; </a:t>
            </a:r>
            <a:r>
              <a:rPr lang="en-US" sz="1400" dirty="0" err="1">
                <a:latin typeface="Segoe UI" panose="020B0502040204020203" pitchFamily="34" charset="0"/>
                <a:ea typeface="DengXian" panose="02010600030101010101" pitchFamily="2" charset="-122"/>
                <a:cs typeface="Times New Roman" panose="02020603050405020304" pitchFamily="18" charset="0"/>
              </a:rPr>
              <a:t>Chakrabarti</a:t>
            </a:r>
            <a:r>
              <a:rPr lang="en-US" sz="1400" dirty="0">
                <a:latin typeface="Segoe UI" panose="020B0502040204020203" pitchFamily="34" charset="0"/>
                <a:ea typeface="DengXian" panose="02010600030101010101" pitchFamily="2" charset="-122"/>
                <a:cs typeface="Times New Roman" panose="02020603050405020304" pitchFamily="18" charset="0"/>
              </a:rPr>
              <a:t>, A. K. (1990). </a:t>
            </a:r>
            <a:r>
              <a:rPr lang="en-US" sz="1400" i="1" dirty="0">
                <a:latin typeface="Segoe UI" panose="020B0502040204020203" pitchFamily="34" charset="0"/>
                <a:ea typeface="DengXian" panose="02010600030101010101" pitchFamily="2" charset="-122"/>
                <a:cs typeface="Times New Roman" panose="02020603050405020304" pitchFamily="18" charset="0"/>
              </a:rPr>
              <a:t>The processes of technological innovation</a:t>
            </a:r>
            <a:r>
              <a:rPr lang="en-US" sz="1400" dirty="0">
                <a:latin typeface="Segoe UI" panose="020B0502040204020203" pitchFamily="34" charset="0"/>
                <a:ea typeface="DengXian" panose="02010600030101010101" pitchFamily="2" charset="-122"/>
                <a:cs typeface="Times New Roman" panose="02020603050405020304" pitchFamily="18" charset="0"/>
              </a:rPr>
              <a:t>. Lexington, Mass.: Lexington Books.</a:t>
            </a:r>
            <a:endParaRPr lang="en-US" sz="2000" dirty="0">
              <a:latin typeface="Calibri" panose="020F0502020204030204" pitchFamily="34" charset="0"/>
              <a:ea typeface="DengXian" panose="02010600030101010101" pitchFamily="2" charset="-122"/>
              <a:cs typeface="Times New Roman" panose="02020603050405020304" pitchFamily="18" charset="0"/>
            </a:endParaRPr>
          </a:p>
        </p:txBody>
      </p:sp>
      <p:sp>
        <p:nvSpPr>
          <p:cNvPr id="7" name="Slide Number Placeholder 6"/>
          <p:cNvSpPr>
            <a:spLocks noGrp="1"/>
          </p:cNvSpPr>
          <p:nvPr>
            <p:ph type="sldNum" sz="quarter" idx="12"/>
          </p:nvPr>
        </p:nvSpPr>
        <p:spPr/>
        <p:txBody>
          <a:bodyPr/>
          <a:lstStyle/>
          <a:p>
            <a:fld id="{C3E1A352-E940-460C-B17E-A57492295098}" type="slidenum">
              <a:rPr lang="en-US" smtClean="0"/>
              <a:t>17</a:t>
            </a:fld>
            <a:endParaRPr lang="en-US"/>
          </a:p>
        </p:txBody>
      </p:sp>
    </p:spTree>
    <p:extLst>
      <p:ext uri="{BB962C8B-B14F-4D97-AF65-F5344CB8AC3E}">
        <p14:creationId xmlns:p14="http://schemas.microsoft.com/office/powerpoint/2010/main" val="23901583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3133581" cy="1499616"/>
          </a:xfrm>
        </p:spPr>
        <p:txBody>
          <a:bodyPr>
            <a:normAutofit/>
          </a:bodyPr>
          <a:lstStyle/>
          <a:p>
            <a:r>
              <a:rPr lang="en-US" sz="4000" dirty="0"/>
              <a:t>Wang’s Unified Model</a:t>
            </a:r>
          </a:p>
        </p:txBody>
      </p:sp>
      <p:sp>
        <p:nvSpPr>
          <p:cNvPr id="8" name="Content Placeholder 7"/>
          <p:cNvSpPr>
            <a:spLocks noGrp="1"/>
          </p:cNvSpPr>
          <p:nvPr>
            <p:ph idx="1"/>
          </p:nvPr>
        </p:nvSpPr>
        <p:spPr>
          <a:xfrm>
            <a:off x="1024128" y="2286000"/>
            <a:ext cx="3133580" cy="3931920"/>
          </a:xfrm>
        </p:spPr>
        <p:txBody>
          <a:bodyPr>
            <a:normAutofit fontScale="92500" lnSpcReduction="20000"/>
          </a:bodyPr>
          <a:lstStyle/>
          <a:p>
            <a:pPr lvl="0">
              <a:lnSpc>
                <a:spcPct val="80000"/>
              </a:lnSpc>
              <a:buClr>
                <a:srgbClr val="1CADE4"/>
              </a:buClr>
              <a:buFont typeface="Wingdings" panose="05000000000000000000" pitchFamily="2" charset="2"/>
              <a:buChar char="v"/>
            </a:pPr>
            <a:r>
              <a:rPr lang="en-US" sz="2000" dirty="0"/>
              <a:t> Technology is only one piece in a puzzle of a sociotechnical system</a:t>
            </a:r>
          </a:p>
          <a:p>
            <a:pPr lvl="0">
              <a:lnSpc>
                <a:spcPct val="80000"/>
              </a:lnSpc>
              <a:buClr>
                <a:srgbClr val="1CADE4"/>
              </a:buClr>
              <a:buFont typeface="Wingdings" panose="05000000000000000000" pitchFamily="2" charset="2"/>
              <a:buChar char="v"/>
            </a:pPr>
            <a:r>
              <a:rPr lang="en-US" sz="2000" dirty="0"/>
              <a:t> Information system is at the intersection of technology and business, operations and strategies in an organization </a:t>
            </a:r>
          </a:p>
          <a:p>
            <a:pPr lvl="0">
              <a:lnSpc>
                <a:spcPct val="80000"/>
              </a:lnSpc>
              <a:buClr>
                <a:srgbClr val="1CADE4"/>
              </a:buClr>
              <a:buFont typeface="Wingdings" panose="05000000000000000000" pitchFamily="2" charset="2"/>
              <a:buChar char="v"/>
            </a:pPr>
            <a:r>
              <a:rPr lang="en-US" sz="2000" dirty="0"/>
              <a:t>An organization is an open system with internal dynamics under external influences  </a:t>
            </a:r>
          </a:p>
          <a:p>
            <a:pPr lvl="0">
              <a:lnSpc>
                <a:spcPct val="80000"/>
              </a:lnSpc>
              <a:buClr>
                <a:srgbClr val="1CADE4"/>
              </a:buClr>
              <a:buFont typeface="Wingdings" panose="05000000000000000000" pitchFamily="2" charset="2"/>
              <a:buChar char="v"/>
            </a:pPr>
            <a:r>
              <a:rPr lang="en-US" sz="2000" dirty="0"/>
              <a:t> Information system is a complex adaptive system that requires</a:t>
            </a:r>
          </a:p>
          <a:p>
            <a:pPr lvl="1">
              <a:lnSpc>
                <a:spcPct val="80000"/>
              </a:lnSpc>
              <a:buClr>
                <a:srgbClr val="1CADE4"/>
              </a:buClr>
              <a:buFont typeface="Wingdings" panose="05000000000000000000" pitchFamily="2" charset="2"/>
              <a:buChar char="v"/>
            </a:pPr>
            <a:r>
              <a:rPr lang="en-US" sz="1600" dirty="0"/>
              <a:t> Feedback loops</a:t>
            </a:r>
          </a:p>
          <a:p>
            <a:pPr lvl="1">
              <a:lnSpc>
                <a:spcPct val="80000"/>
              </a:lnSpc>
              <a:buClr>
                <a:srgbClr val="1CADE4"/>
              </a:buClr>
              <a:buFont typeface="Wingdings" panose="05000000000000000000" pitchFamily="2" charset="2"/>
              <a:buChar char="v"/>
            </a:pPr>
            <a:r>
              <a:rPr lang="en-US" sz="1600" dirty="0">
                <a:solidFill>
                  <a:srgbClr val="FFFFFF"/>
                </a:solidFill>
              </a:rPr>
              <a:t> </a:t>
            </a:r>
            <a:r>
              <a:rPr lang="en-US" sz="1600" dirty="0"/>
              <a:t>Internal integration </a:t>
            </a:r>
          </a:p>
          <a:p>
            <a:pPr lvl="1">
              <a:lnSpc>
                <a:spcPct val="80000"/>
              </a:lnSpc>
              <a:buClr>
                <a:srgbClr val="1CADE4"/>
              </a:buClr>
              <a:buFont typeface="Wingdings" panose="05000000000000000000" pitchFamily="2" charset="2"/>
              <a:buChar char="v"/>
            </a:pPr>
            <a:r>
              <a:rPr lang="en-US" sz="1600" dirty="0"/>
              <a:t> External adaptation</a:t>
            </a:r>
          </a:p>
          <a:p>
            <a:endParaRPr lang="en-US" sz="1600" dirty="0"/>
          </a:p>
        </p:txBody>
      </p:sp>
      <p:sp>
        <p:nvSpPr>
          <p:cNvPr id="7" name="Oval 6"/>
          <p:cNvSpPr/>
          <p:nvPr/>
        </p:nvSpPr>
        <p:spPr>
          <a:xfrm>
            <a:off x="8238069" y="101601"/>
            <a:ext cx="1498600" cy="11995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Model-Oriented</a:t>
            </a:r>
          </a:p>
          <a:p>
            <a:pPr algn="ctr"/>
            <a:r>
              <a:rPr lang="en-US" dirty="0"/>
              <a:t>SE</a:t>
            </a:r>
          </a:p>
        </p:txBody>
      </p:sp>
      <p:sp>
        <p:nvSpPr>
          <p:cNvPr id="9" name="Oval 8"/>
          <p:cNvSpPr/>
          <p:nvPr/>
        </p:nvSpPr>
        <p:spPr>
          <a:xfrm>
            <a:off x="9863669" y="101601"/>
            <a:ext cx="1498600" cy="11995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Change-based</a:t>
            </a:r>
          </a:p>
          <a:p>
            <a:pPr algn="ctr"/>
            <a:r>
              <a:rPr lang="en-US" dirty="0"/>
              <a:t>SE</a:t>
            </a:r>
          </a:p>
        </p:txBody>
      </p:sp>
      <p:sp>
        <p:nvSpPr>
          <p:cNvPr id="10" name="Oval 9"/>
          <p:cNvSpPr/>
          <p:nvPr/>
        </p:nvSpPr>
        <p:spPr>
          <a:xfrm>
            <a:off x="4995336" y="84667"/>
            <a:ext cx="1498600" cy="11995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Systems Thinking</a:t>
            </a:r>
          </a:p>
        </p:txBody>
      </p:sp>
      <p:sp>
        <p:nvSpPr>
          <p:cNvPr id="11" name="Oval 10"/>
          <p:cNvSpPr/>
          <p:nvPr/>
        </p:nvSpPr>
        <p:spPr>
          <a:xfrm>
            <a:off x="6612469" y="101601"/>
            <a:ext cx="1498600" cy="11995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Social-Human</a:t>
            </a:r>
          </a:p>
          <a:p>
            <a:pPr algn="ctr"/>
            <a:r>
              <a:rPr lang="en-US" dirty="0"/>
              <a:t>SE</a:t>
            </a:r>
          </a:p>
        </p:txBody>
      </p:sp>
      <p:sp>
        <p:nvSpPr>
          <p:cNvPr id="4" name="Slide Number Placeholder 3"/>
          <p:cNvSpPr>
            <a:spLocks noGrp="1"/>
          </p:cNvSpPr>
          <p:nvPr>
            <p:ph type="sldNum" sz="quarter" idx="12"/>
          </p:nvPr>
        </p:nvSpPr>
        <p:spPr/>
        <p:txBody>
          <a:bodyPr/>
          <a:lstStyle/>
          <a:p>
            <a:fld id="{C3E1A352-E940-460C-B17E-A57492295098}" type="slidenum">
              <a:rPr lang="en-US" smtClean="0"/>
              <a:t>18</a:t>
            </a:fld>
            <a:endParaRPr lang="en-US"/>
          </a:p>
        </p:txBody>
      </p:sp>
      <p:pic>
        <p:nvPicPr>
          <p:cNvPr id="3" name="Picture 2"/>
          <p:cNvPicPr>
            <a:picLocks noChangeAspect="1"/>
          </p:cNvPicPr>
          <p:nvPr/>
        </p:nvPicPr>
        <p:blipFill>
          <a:blip r:embed="rId3"/>
          <a:stretch>
            <a:fillRect/>
          </a:stretch>
        </p:blipFill>
        <p:spPr>
          <a:xfrm>
            <a:off x="4384918" y="1444734"/>
            <a:ext cx="7452301" cy="5025970"/>
          </a:xfrm>
          <a:prstGeom prst="rect">
            <a:avLst/>
          </a:prstGeom>
        </p:spPr>
      </p:pic>
    </p:spTree>
    <p:extLst>
      <p:ext uri="{BB962C8B-B14F-4D97-AF65-F5344CB8AC3E}">
        <p14:creationId xmlns:p14="http://schemas.microsoft.com/office/powerpoint/2010/main" val="10994229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7552267" y="848578"/>
            <a:ext cx="3999654" cy="5160844"/>
          </a:xfrm>
          <a:prstGeom prst="rect">
            <a:avLst/>
          </a:prstGeom>
        </p:spPr>
      </p:pic>
      <p:sp>
        <p:nvSpPr>
          <p:cNvPr id="2" name="Title 1"/>
          <p:cNvSpPr>
            <a:spLocks noGrp="1"/>
          </p:cNvSpPr>
          <p:nvPr>
            <p:ph type="title"/>
          </p:nvPr>
        </p:nvSpPr>
        <p:spPr>
          <a:xfrm>
            <a:off x="1024128" y="585216"/>
            <a:ext cx="5902061" cy="1499616"/>
          </a:xfrm>
        </p:spPr>
        <p:txBody>
          <a:bodyPr>
            <a:normAutofit/>
          </a:bodyPr>
          <a:lstStyle/>
          <a:p>
            <a:r>
              <a:rPr lang="en-US" dirty="0"/>
              <a:t>Wang’s Unified Model -Learning is living</a:t>
            </a:r>
          </a:p>
        </p:txBody>
      </p:sp>
      <p:sp>
        <p:nvSpPr>
          <p:cNvPr id="4" name="Content Placeholder 3"/>
          <p:cNvSpPr>
            <a:spLocks noGrp="1"/>
          </p:cNvSpPr>
          <p:nvPr>
            <p:ph idx="1"/>
          </p:nvPr>
        </p:nvSpPr>
        <p:spPr>
          <a:xfrm>
            <a:off x="1024128" y="2286000"/>
            <a:ext cx="5902061" cy="3931920"/>
          </a:xfrm>
        </p:spPr>
        <p:txBody>
          <a:bodyPr>
            <a:normAutofit/>
          </a:bodyPr>
          <a:lstStyle/>
          <a:p>
            <a:pPr>
              <a:buFont typeface="Wingdings" panose="05000000000000000000" pitchFamily="2" charset="2"/>
              <a:buChar char="v"/>
            </a:pPr>
            <a:r>
              <a:rPr lang="en-US" dirty="0"/>
              <a:t> Feedback loops require learning </a:t>
            </a:r>
          </a:p>
          <a:p>
            <a:pPr>
              <a:buFont typeface="Wingdings" panose="05000000000000000000" pitchFamily="2" charset="2"/>
              <a:buChar char="v"/>
            </a:pPr>
            <a:r>
              <a:rPr lang="en-US" dirty="0"/>
              <a:t> Responding to the external forces of changes requires learning</a:t>
            </a:r>
          </a:p>
          <a:p>
            <a:pPr>
              <a:buFont typeface="Wingdings" panose="05000000000000000000" pitchFamily="2" charset="2"/>
              <a:buChar char="v"/>
            </a:pPr>
            <a:r>
              <a:rPr lang="en-US" dirty="0"/>
              <a:t> The collaboration and alignment between IT and business require learning</a:t>
            </a:r>
          </a:p>
          <a:p>
            <a:pPr>
              <a:buFont typeface="Wingdings" panose="05000000000000000000" pitchFamily="2" charset="2"/>
              <a:buChar char="v"/>
            </a:pPr>
            <a:r>
              <a:rPr lang="en-US" dirty="0"/>
              <a:t> Learning is what keeps a Complex Adaptive System (CAS) alive and thrive</a:t>
            </a:r>
          </a:p>
          <a:p>
            <a:pPr>
              <a:buFont typeface="Wingdings" panose="05000000000000000000" pitchFamily="2" charset="2"/>
              <a:buChar char="v"/>
            </a:pPr>
            <a:r>
              <a:rPr lang="en-US" dirty="0"/>
              <a:t> Be a lifelong learner in a learning organization </a:t>
            </a:r>
          </a:p>
          <a:p>
            <a:endParaRPr lang="en-US" dirty="0"/>
          </a:p>
        </p:txBody>
      </p:sp>
      <p:sp>
        <p:nvSpPr>
          <p:cNvPr id="5" name="Slide Number Placeholder 4"/>
          <p:cNvSpPr>
            <a:spLocks noGrp="1"/>
          </p:cNvSpPr>
          <p:nvPr>
            <p:ph type="sldNum" sz="quarter" idx="12"/>
          </p:nvPr>
        </p:nvSpPr>
        <p:spPr/>
        <p:txBody>
          <a:bodyPr/>
          <a:lstStyle/>
          <a:p>
            <a:fld id="{C3E1A352-E940-460C-B17E-A57492295098}" type="slidenum">
              <a:rPr lang="en-US" smtClean="0"/>
              <a:t>19</a:t>
            </a:fld>
            <a:endParaRPr lang="en-US"/>
          </a:p>
        </p:txBody>
      </p:sp>
    </p:spTree>
    <p:extLst>
      <p:ext uri="{BB962C8B-B14F-4D97-AF65-F5344CB8AC3E}">
        <p14:creationId xmlns:p14="http://schemas.microsoft.com/office/powerpoint/2010/main" val="4241050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stretch>
            <a:fillRect/>
          </a:stretch>
        </p:blipFill>
        <p:spPr>
          <a:xfrm>
            <a:off x="6544322" y="1583266"/>
            <a:ext cx="4392085" cy="3513667"/>
          </a:xfrm>
          <a:prstGeom prst="rect">
            <a:avLst/>
          </a:prstGeom>
        </p:spPr>
      </p:pic>
      <p:cxnSp>
        <p:nvCxnSpPr>
          <p:cNvPr id="7" name="Straight Connector 6"/>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024129" y="585216"/>
            <a:ext cx="3779085" cy="1499616"/>
          </a:xfrm>
        </p:spPr>
        <p:txBody>
          <a:bodyPr>
            <a:normAutofit/>
          </a:bodyPr>
          <a:lstStyle/>
          <a:p>
            <a:r>
              <a:rPr lang="en-US" dirty="0">
                <a:solidFill>
                  <a:srgbClr val="FFFFFF"/>
                </a:solidFill>
              </a:rPr>
              <a:t>Objective &amp; Agenda </a:t>
            </a:r>
          </a:p>
        </p:txBody>
      </p:sp>
      <p:sp>
        <p:nvSpPr>
          <p:cNvPr id="3" name="Content Placeholder 2"/>
          <p:cNvSpPr>
            <a:spLocks noGrp="1"/>
          </p:cNvSpPr>
          <p:nvPr>
            <p:ph idx="1"/>
          </p:nvPr>
        </p:nvSpPr>
        <p:spPr>
          <a:xfrm>
            <a:off x="304800" y="2137664"/>
            <a:ext cx="5030337" cy="3931920"/>
          </a:xfrm>
        </p:spPr>
        <p:txBody>
          <a:bodyPr>
            <a:noAutofit/>
          </a:bodyPr>
          <a:lstStyle/>
          <a:p>
            <a:r>
              <a:rPr lang="en-US" sz="2400" dirty="0">
                <a:solidFill>
                  <a:srgbClr val="FFFFFF"/>
                </a:solidFill>
              </a:rPr>
              <a:t>Knowledge Sharing</a:t>
            </a:r>
          </a:p>
          <a:p>
            <a:pPr lvl="1"/>
            <a:r>
              <a:rPr lang="en-US" sz="2000" dirty="0">
                <a:solidFill>
                  <a:srgbClr val="FFFFFF"/>
                </a:solidFill>
              </a:rPr>
              <a:t>What I learned from RMU Doctoral Program</a:t>
            </a:r>
          </a:p>
          <a:p>
            <a:r>
              <a:rPr lang="en-US" sz="2400" dirty="0">
                <a:solidFill>
                  <a:srgbClr val="FFFFFF"/>
                </a:solidFill>
              </a:rPr>
              <a:t>SEME Alignment </a:t>
            </a:r>
          </a:p>
          <a:p>
            <a:pPr lvl="1">
              <a:buFont typeface="Wingdings" panose="05000000000000000000" pitchFamily="2" charset="2"/>
              <a:buChar char="v"/>
            </a:pPr>
            <a:r>
              <a:rPr lang="en-US" sz="2000" dirty="0">
                <a:solidFill>
                  <a:srgbClr val="FFFFFF"/>
                </a:solidFill>
              </a:rPr>
              <a:t>Systems Thinking</a:t>
            </a:r>
          </a:p>
          <a:p>
            <a:pPr lvl="1">
              <a:buFont typeface="Wingdings" panose="05000000000000000000" pitchFamily="2" charset="2"/>
              <a:buChar char="v"/>
            </a:pPr>
            <a:r>
              <a:rPr lang="en-US" sz="2000" dirty="0">
                <a:solidFill>
                  <a:srgbClr val="FFFFFF"/>
                </a:solidFill>
              </a:rPr>
              <a:t>Social-Human SE</a:t>
            </a:r>
          </a:p>
          <a:p>
            <a:pPr lvl="1">
              <a:buFont typeface="Wingdings" panose="05000000000000000000" pitchFamily="2" charset="2"/>
              <a:buChar char="v"/>
            </a:pPr>
            <a:r>
              <a:rPr lang="en-US" sz="2000" dirty="0">
                <a:solidFill>
                  <a:srgbClr val="FFFFFF"/>
                </a:solidFill>
              </a:rPr>
              <a:t>Model-Oriented SE</a:t>
            </a:r>
          </a:p>
          <a:p>
            <a:pPr lvl="1">
              <a:buFont typeface="Wingdings" panose="05000000000000000000" pitchFamily="2" charset="2"/>
              <a:buChar char="v"/>
            </a:pPr>
            <a:r>
              <a:rPr lang="en-US" sz="2000" dirty="0">
                <a:solidFill>
                  <a:srgbClr val="FFFFFF"/>
                </a:solidFill>
              </a:rPr>
              <a:t>Change-Based SE</a:t>
            </a:r>
          </a:p>
          <a:p>
            <a:pPr marL="0" indent="0">
              <a:buNone/>
            </a:pPr>
            <a:r>
              <a:rPr lang="en-US" sz="2400" dirty="0">
                <a:solidFill>
                  <a:srgbClr val="FFFFFF"/>
                </a:solidFill>
              </a:rPr>
              <a:t> Agenda</a:t>
            </a:r>
          </a:p>
          <a:p>
            <a:pPr marL="310896" lvl="2" indent="0">
              <a:buNone/>
            </a:pPr>
            <a:r>
              <a:rPr lang="en-US" sz="2000" dirty="0">
                <a:solidFill>
                  <a:srgbClr val="FFFFFF"/>
                </a:solidFill>
              </a:rPr>
              <a:t>Part I – The Purpose of Info. Systems </a:t>
            </a:r>
          </a:p>
          <a:p>
            <a:pPr marL="310896" lvl="2" indent="0">
              <a:buNone/>
            </a:pPr>
            <a:r>
              <a:rPr lang="en-US" sz="2000" dirty="0">
                <a:solidFill>
                  <a:srgbClr val="FFFFFF"/>
                </a:solidFill>
              </a:rPr>
              <a:t>Part II – The Models of Info. Systems</a:t>
            </a:r>
          </a:p>
        </p:txBody>
      </p:sp>
      <p:sp>
        <p:nvSpPr>
          <p:cNvPr id="5" name="TextBox 4"/>
          <p:cNvSpPr txBox="1"/>
          <p:nvPr/>
        </p:nvSpPr>
        <p:spPr>
          <a:xfrm>
            <a:off x="6492677" y="875380"/>
            <a:ext cx="5296748" cy="707886"/>
          </a:xfrm>
          <a:prstGeom prst="rect">
            <a:avLst/>
          </a:prstGeom>
          <a:noFill/>
        </p:spPr>
        <p:txBody>
          <a:bodyPr wrap="square" rtlCol="0">
            <a:spAutoFit/>
          </a:bodyPr>
          <a:lstStyle/>
          <a:p>
            <a:r>
              <a:rPr lang="en-US" dirty="0"/>
              <a:t>“</a:t>
            </a:r>
            <a:r>
              <a:rPr lang="en-US" sz="2000" dirty="0"/>
              <a:t>Knowledge is power.” – Francis Bacon (1597)</a:t>
            </a:r>
          </a:p>
          <a:p>
            <a:endParaRPr lang="en-US" sz="2000" dirty="0"/>
          </a:p>
        </p:txBody>
      </p:sp>
      <p:sp>
        <p:nvSpPr>
          <p:cNvPr id="8" name="Rectangle 7"/>
          <p:cNvSpPr/>
          <p:nvPr/>
        </p:nvSpPr>
        <p:spPr>
          <a:xfrm>
            <a:off x="7278383" y="5429875"/>
            <a:ext cx="3558950" cy="707886"/>
          </a:xfrm>
          <a:prstGeom prst="rect">
            <a:avLst/>
          </a:prstGeom>
        </p:spPr>
        <p:txBody>
          <a:bodyPr wrap="square">
            <a:spAutoFit/>
          </a:bodyPr>
          <a:lstStyle/>
          <a:p>
            <a:r>
              <a:rPr lang="en-US" sz="2000" dirty="0"/>
              <a:t>Knowledge sharing is powerful and empowering.</a:t>
            </a:r>
          </a:p>
        </p:txBody>
      </p:sp>
      <p:sp>
        <p:nvSpPr>
          <p:cNvPr id="10" name="Slide Number Placeholder 9"/>
          <p:cNvSpPr>
            <a:spLocks noGrp="1"/>
          </p:cNvSpPr>
          <p:nvPr>
            <p:ph type="sldNum" sz="quarter" idx="12"/>
          </p:nvPr>
        </p:nvSpPr>
        <p:spPr/>
        <p:txBody>
          <a:bodyPr/>
          <a:lstStyle/>
          <a:p>
            <a:fld id="{C3E1A352-E940-460C-B17E-A57492295098}" type="slidenum">
              <a:rPr lang="en-US" smtClean="0"/>
              <a:t>2</a:t>
            </a:fld>
            <a:endParaRPr lang="en-US"/>
          </a:p>
        </p:txBody>
      </p:sp>
    </p:spTree>
    <p:extLst>
      <p:ext uri="{BB962C8B-B14F-4D97-AF65-F5344CB8AC3E}">
        <p14:creationId xmlns:p14="http://schemas.microsoft.com/office/powerpoint/2010/main" val="10386559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5400" dirty="0"/>
              <a:t>Wang’s Unified Model - </a:t>
            </a:r>
            <a:r>
              <a:rPr lang="en-US" dirty="0"/>
              <a:t>Six Dimensions</a:t>
            </a:r>
          </a:p>
        </p:txBody>
      </p:sp>
      <p:sp>
        <p:nvSpPr>
          <p:cNvPr id="3" name="Slide Number Placeholder 2"/>
          <p:cNvSpPr>
            <a:spLocks noGrp="1"/>
          </p:cNvSpPr>
          <p:nvPr>
            <p:ph type="sldNum" sz="quarter" idx="12"/>
          </p:nvPr>
        </p:nvSpPr>
        <p:spPr/>
        <p:txBody>
          <a:bodyPr/>
          <a:lstStyle/>
          <a:p>
            <a:fld id="{C3E1A352-E940-460C-B17E-A57492295098}" type="slidenum">
              <a:rPr lang="en-US" smtClean="0"/>
              <a:t>20</a:t>
            </a:fld>
            <a:endParaRPr lang="en-US"/>
          </a:p>
        </p:txBody>
      </p:sp>
      <p:sp>
        <p:nvSpPr>
          <p:cNvPr id="2" name="Rectangle 1"/>
          <p:cNvSpPr/>
          <p:nvPr/>
        </p:nvSpPr>
        <p:spPr>
          <a:xfrm>
            <a:off x="2569613" y="1530889"/>
            <a:ext cx="6485997" cy="646331"/>
          </a:xfrm>
          <a:prstGeom prst="rect">
            <a:avLst/>
          </a:prstGeom>
        </p:spPr>
        <p:txBody>
          <a:bodyPr wrap="square">
            <a:spAutoFit/>
          </a:bodyPr>
          <a:lstStyle/>
          <a:p>
            <a:r>
              <a:rPr lang="en-US" dirty="0"/>
              <a:t>A model is an approximation and simplification of the reality. </a:t>
            </a:r>
          </a:p>
          <a:p>
            <a:r>
              <a:rPr lang="en-US" dirty="0"/>
              <a:t>It provides lenses to help people explore and understand the reality.</a:t>
            </a:r>
          </a:p>
        </p:txBody>
      </p:sp>
      <p:graphicFrame>
        <p:nvGraphicFramePr>
          <p:cNvPr id="9" name="Content Placeholder 14"/>
          <p:cNvGraphicFramePr>
            <a:graphicFrameLocks/>
          </p:cNvGraphicFramePr>
          <p:nvPr>
            <p:extLst>
              <p:ext uri="{D42A27DB-BD31-4B8C-83A1-F6EECF244321}">
                <p14:modId xmlns:p14="http://schemas.microsoft.com/office/powerpoint/2010/main" val="2831361217"/>
              </p:ext>
            </p:extLst>
          </p:nvPr>
        </p:nvGraphicFramePr>
        <p:xfrm>
          <a:off x="1153708" y="2269610"/>
          <a:ext cx="2609850" cy="4280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0" name="Content Placeholder 14"/>
          <p:cNvGraphicFramePr>
            <a:graphicFrameLocks/>
          </p:cNvGraphicFramePr>
          <p:nvPr>
            <p:extLst>
              <p:ext uri="{D42A27DB-BD31-4B8C-83A1-F6EECF244321}">
                <p14:modId xmlns:p14="http://schemas.microsoft.com/office/powerpoint/2010/main" val="675983593"/>
              </p:ext>
            </p:extLst>
          </p:nvPr>
        </p:nvGraphicFramePr>
        <p:xfrm>
          <a:off x="4613485" y="2269611"/>
          <a:ext cx="2609850" cy="428068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11" name="Content Placeholder 14"/>
          <p:cNvGraphicFramePr>
            <a:graphicFrameLocks/>
          </p:cNvGraphicFramePr>
          <p:nvPr>
            <p:extLst>
              <p:ext uri="{D42A27DB-BD31-4B8C-83A1-F6EECF244321}">
                <p14:modId xmlns:p14="http://schemas.microsoft.com/office/powerpoint/2010/main" val="2299013793"/>
              </p:ext>
            </p:extLst>
          </p:nvPr>
        </p:nvGraphicFramePr>
        <p:xfrm>
          <a:off x="8148832" y="2390991"/>
          <a:ext cx="2609850" cy="4046017"/>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7178371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of The Unified Model (1) -</a:t>
            </a:r>
            <a:br>
              <a:rPr lang="en-US" dirty="0"/>
            </a:br>
            <a:r>
              <a:rPr lang="en-US" dirty="0"/>
              <a:t>Understand The mind and mission of a CIO</a:t>
            </a:r>
          </a:p>
        </p:txBody>
      </p:sp>
      <p:sp>
        <p:nvSpPr>
          <p:cNvPr id="3" name="Content Placeholder 2"/>
          <p:cNvSpPr>
            <a:spLocks noGrp="1"/>
          </p:cNvSpPr>
          <p:nvPr>
            <p:ph idx="1"/>
          </p:nvPr>
        </p:nvSpPr>
        <p:spPr>
          <a:xfrm>
            <a:off x="6062132" y="2157553"/>
            <a:ext cx="4926649" cy="3616714"/>
          </a:xfrm>
        </p:spPr>
        <p:txBody>
          <a:bodyPr>
            <a:normAutofit fontScale="92500" lnSpcReduction="10000"/>
          </a:bodyPr>
          <a:lstStyle/>
          <a:p>
            <a:r>
              <a:rPr lang="en-US" sz="2600" b="1" dirty="0"/>
              <a:t>Analysis using the model</a:t>
            </a:r>
          </a:p>
          <a:p>
            <a:pPr lvl="1"/>
            <a:r>
              <a:rPr lang="en-US" sz="1900" dirty="0"/>
              <a:t>“to respond to new developments in information technology, to help make decisions to adopt new solutions” – </a:t>
            </a:r>
            <a:r>
              <a:rPr lang="en-US" sz="1900" b="1" dirty="0"/>
              <a:t>Responding to technology changes</a:t>
            </a:r>
          </a:p>
          <a:p>
            <a:pPr lvl="1"/>
            <a:r>
              <a:rPr lang="en-US" sz="1900" dirty="0"/>
              <a:t>“to improve the quality of our services to the EPA customers and mission” – </a:t>
            </a:r>
            <a:r>
              <a:rPr lang="en-US" sz="1900" b="1" dirty="0"/>
              <a:t>Improving IT/IS service quality; IT alignment with business</a:t>
            </a:r>
          </a:p>
          <a:p>
            <a:pPr lvl="1"/>
            <a:r>
              <a:rPr lang="en-US" sz="1900" dirty="0"/>
              <a:t>“to promote the use of agile and user-focused development methodologies” – </a:t>
            </a:r>
            <a:r>
              <a:rPr lang="en-US" sz="1900" b="1" dirty="0"/>
              <a:t>User &amp; business centric; agile methodologies for improved IT/business collaboration</a:t>
            </a:r>
          </a:p>
          <a:p>
            <a:pPr lvl="1"/>
            <a:r>
              <a:rPr lang="en-US" sz="1900" dirty="0"/>
              <a:t>“to ensure we have customer advocacy built into our organizational structure” – </a:t>
            </a:r>
            <a:r>
              <a:rPr lang="en-US" sz="1900" b="1" dirty="0"/>
              <a:t>feedback loops and IT/business alignment</a:t>
            </a:r>
            <a:endParaRPr lang="en-US" sz="1900" dirty="0"/>
          </a:p>
          <a:p>
            <a:endParaRPr lang="en-US" dirty="0"/>
          </a:p>
        </p:txBody>
      </p:sp>
      <p:sp>
        <p:nvSpPr>
          <p:cNvPr id="4" name="Rectangle 3"/>
          <p:cNvSpPr/>
          <p:nvPr/>
        </p:nvSpPr>
        <p:spPr>
          <a:xfrm>
            <a:off x="1024128" y="6090206"/>
            <a:ext cx="10387913" cy="307777"/>
          </a:xfrm>
          <a:prstGeom prst="rect">
            <a:avLst/>
          </a:prstGeom>
        </p:spPr>
        <p:txBody>
          <a:bodyPr wrap="square">
            <a:spAutoFit/>
          </a:bodyPr>
          <a:lstStyle/>
          <a:p>
            <a:r>
              <a:rPr lang="en-US" sz="1400" dirty="0"/>
              <a:t>http://www.federaltimes.com/story/government/management/agency/2016/07/01/epa-cio-embracing-agile-development/85356850/</a:t>
            </a:r>
          </a:p>
        </p:txBody>
      </p:sp>
      <p:sp>
        <p:nvSpPr>
          <p:cNvPr id="5" name="Rounded Rectangle 4"/>
          <p:cNvSpPr/>
          <p:nvPr/>
        </p:nvSpPr>
        <p:spPr>
          <a:xfrm>
            <a:off x="745067" y="2235200"/>
            <a:ext cx="5105400" cy="353906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 “We initiated the reorganization to respond to new developments in information technology, to help make decisions to adopt new solutions, and to improve the quality of our services to the EPA customers and mission. The new organization will help us promote the use of agile and user-focused development methodologies, and to ensure we have customer advocacy built into our organizational structure.” </a:t>
            </a:r>
          </a:p>
          <a:p>
            <a:pPr algn="ctr"/>
            <a:r>
              <a:rPr lang="en-US" dirty="0"/>
              <a:t>– </a:t>
            </a:r>
            <a:r>
              <a:rPr lang="en-US" i="1" dirty="0"/>
              <a:t>EPA CIO Ann Dunkin</a:t>
            </a:r>
          </a:p>
        </p:txBody>
      </p:sp>
      <p:sp>
        <p:nvSpPr>
          <p:cNvPr id="6" name="Slide Number Placeholder 5"/>
          <p:cNvSpPr>
            <a:spLocks noGrp="1"/>
          </p:cNvSpPr>
          <p:nvPr>
            <p:ph type="sldNum" sz="quarter" idx="12"/>
          </p:nvPr>
        </p:nvSpPr>
        <p:spPr/>
        <p:txBody>
          <a:bodyPr/>
          <a:lstStyle/>
          <a:p>
            <a:fld id="{C3E1A352-E940-460C-B17E-A57492295098}" type="slidenum">
              <a:rPr lang="en-US" smtClean="0"/>
              <a:t>21</a:t>
            </a:fld>
            <a:endParaRPr lang="en-US"/>
          </a:p>
        </p:txBody>
      </p:sp>
    </p:spTree>
    <p:extLst>
      <p:ext uri="{BB962C8B-B14F-4D97-AF65-F5344CB8AC3E}">
        <p14:creationId xmlns:p14="http://schemas.microsoft.com/office/powerpoint/2010/main" val="35692871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Application of The Unified Model (2) - </a:t>
            </a:r>
            <a:br>
              <a:rPr lang="en-US" dirty="0"/>
            </a:br>
            <a:r>
              <a:rPr lang="en-US" dirty="0"/>
              <a:t>Understand Information System Obsolescence</a:t>
            </a:r>
          </a:p>
        </p:txBody>
      </p:sp>
      <p:sp>
        <p:nvSpPr>
          <p:cNvPr id="4" name="Slide Number Placeholder 3"/>
          <p:cNvSpPr>
            <a:spLocks noGrp="1"/>
          </p:cNvSpPr>
          <p:nvPr>
            <p:ph type="sldNum" sz="quarter" idx="12"/>
          </p:nvPr>
        </p:nvSpPr>
        <p:spPr/>
        <p:txBody>
          <a:bodyPr/>
          <a:lstStyle/>
          <a:p>
            <a:fld id="{C3E1A352-E940-460C-B17E-A57492295098}" type="slidenum">
              <a:rPr lang="en-US" smtClean="0"/>
              <a:t>22</a:t>
            </a:fld>
            <a:endParaRPr lang="en-US"/>
          </a:p>
        </p:txBody>
      </p:sp>
      <p:sp>
        <p:nvSpPr>
          <p:cNvPr id="9" name="TextBox 8"/>
          <p:cNvSpPr txBox="1"/>
          <p:nvPr/>
        </p:nvSpPr>
        <p:spPr>
          <a:xfrm>
            <a:off x="1842681" y="1877479"/>
            <a:ext cx="9481485" cy="369332"/>
          </a:xfrm>
          <a:prstGeom prst="rect">
            <a:avLst/>
          </a:prstGeom>
          <a:noFill/>
        </p:spPr>
        <p:txBody>
          <a:bodyPr wrap="square" rtlCol="0">
            <a:spAutoFit/>
          </a:bodyPr>
          <a:lstStyle/>
          <a:p>
            <a:r>
              <a:rPr lang="en-US" dirty="0"/>
              <a:t>This model provides a framework for exploring the phenomenon of information system obsolescence</a:t>
            </a:r>
          </a:p>
        </p:txBody>
      </p:sp>
      <p:graphicFrame>
        <p:nvGraphicFramePr>
          <p:cNvPr id="10" name="Content Placeholder 6"/>
          <p:cNvGraphicFramePr>
            <a:graphicFrameLocks/>
          </p:cNvGraphicFramePr>
          <p:nvPr>
            <p:extLst>
              <p:ext uri="{D42A27DB-BD31-4B8C-83A1-F6EECF244321}">
                <p14:modId xmlns:p14="http://schemas.microsoft.com/office/powerpoint/2010/main" val="2694613993"/>
              </p:ext>
            </p:extLst>
          </p:nvPr>
        </p:nvGraphicFramePr>
        <p:xfrm>
          <a:off x="1789207" y="2447979"/>
          <a:ext cx="4053627"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1" name="Content Placeholder 6"/>
          <p:cNvGraphicFramePr>
            <a:graphicFrameLocks/>
          </p:cNvGraphicFramePr>
          <p:nvPr>
            <p:extLst>
              <p:ext uri="{D42A27DB-BD31-4B8C-83A1-F6EECF244321}">
                <p14:modId xmlns:p14="http://schemas.microsoft.com/office/powerpoint/2010/main" val="3836184365"/>
              </p:ext>
            </p:extLst>
          </p:nvPr>
        </p:nvGraphicFramePr>
        <p:xfrm>
          <a:off x="6379563" y="2451073"/>
          <a:ext cx="4035538" cy="402272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6756454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cxnSp>
        <p:nvCxnSpPr>
          <p:cNvPr id="14" name="Straight Connector 13"/>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1" name="Content Placeholder 10"/>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r="1" b="3555"/>
          <a:stretch/>
        </p:blipFill>
        <p:spPr>
          <a:xfrm>
            <a:off x="8429699" y="1151942"/>
            <a:ext cx="3081060" cy="4554115"/>
          </a:xfrm>
          <a:prstGeom prst="rect">
            <a:avLst/>
          </a:prstGeom>
        </p:spPr>
      </p:pic>
      <p:sp>
        <p:nvSpPr>
          <p:cNvPr id="15" name="Rectangle 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552267" cy="6858000"/>
          </a:xfrm>
          <a:prstGeom prst="rect">
            <a:avLst/>
          </a:prstGeom>
          <a:solidFill>
            <a:srgbClr val="6340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9" name="Title 8"/>
          <p:cNvSpPr>
            <a:spLocks noGrp="1"/>
          </p:cNvSpPr>
          <p:nvPr>
            <p:ph type="title"/>
          </p:nvPr>
        </p:nvSpPr>
        <p:spPr>
          <a:xfrm>
            <a:off x="1024128" y="585216"/>
            <a:ext cx="6007027" cy="1499616"/>
          </a:xfrm>
        </p:spPr>
        <p:txBody>
          <a:bodyPr vert="horz" lIns="91440" tIns="45720" rIns="91440" bIns="45720" rtlCol="0" anchor="ctr">
            <a:normAutofit/>
          </a:bodyPr>
          <a:lstStyle/>
          <a:p>
            <a:r>
              <a:rPr lang="en-US" dirty="0">
                <a:solidFill>
                  <a:srgbClr val="FFFFFF"/>
                </a:solidFill>
              </a:rPr>
              <a:t>Think Beyond Technology</a:t>
            </a:r>
          </a:p>
        </p:txBody>
      </p:sp>
      <p:sp>
        <p:nvSpPr>
          <p:cNvPr id="8" name="Content Placeholder 7"/>
          <p:cNvSpPr>
            <a:spLocks noGrp="1"/>
          </p:cNvSpPr>
          <p:nvPr>
            <p:ph sz="half" idx="1"/>
          </p:nvPr>
        </p:nvSpPr>
        <p:spPr>
          <a:xfrm>
            <a:off x="1024128" y="2286000"/>
            <a:ext cx="6007027" cy="4023360"/>
          </a:xfrm>
        </p:spPr>
        <p:txBody>
          <a:bodyPr vert="horz" lIns="45720" tIns="45720" rIns="45720" bIns="45720" rtlCol="0">
            <a:normAutofit/>
          </a:bodyPr>
          <a:lstStyle/>
          <a:p>
            <a:pPr>
              <a:lnSpc>
                <a:spcPct val="150000"/>
              </a:lnSpc>
            </a:pPr>
            <a:r>
              <a:rPr lang="en-US" sz="2400" dirty="0">
                <a:solidFill>
                  <a:srgbClr val="FFFFFF"/>
                </a:solidFill>
              </a:rPr>
              <a:t>“Despite our faith in technology and our reliance on technological solutions, there are no technical solutions to most of the problems confronting human beings.” </a:t>
            </a:r>
          </a:p>
          <a:p>
            <a:pPr>
              <a:lnSpc>
                <a:spcPct val="150000"/>
              </a:lnSpc>
            </a:pPr>
            <a:r>
              <a:rPr lang="en-US" sz="2400" dirty="0">
                <a:solidFill>
                  <a:srgbClr val="FFFFFF"/>
                </a:solidFill>
              </a:rPr>
              <a:t>    – Edward T. Hall, 1976, </a:t>
            </a:r>
            <a:r>
              <a:rPr lang="en-US" sz="2400" i="1" dirty="0">
                <a:solidFill>
                  <a:srgbClr val="FFFFFF"/>
                </a:solidFill>
              </a:rPr>
              <a:t>Beyond Culture</a:t>
            </a:r>
            <a:r>
              <a:rPr lang="en-US" sz="2400" dirty="0">
                <a:solidFill>
                  <a:srgbClr val="FFFFFF"/>
                </a:solidFill>
              </a:rPr>
              <a:t> </a:t>
            </a:r>
          </a:p>
        </p:txBody>
      </p:sp>
      <p:sp>
        <p:nvSpPr>
          <p:cNvPr id="3" name="Slide Number Placeholder 2"/>
          <p:cNvSpPr>
            <a:spLocks noGrp="1"/>
          </p:cNvSpPr>
          <p:nvPr>
            <p:ph type="sldNum" sz="quarter" idx="12"/>
          </p:nvPr>
        </p:nvSpPr>
        <p:spPr/>
        <p:txBody>
          <a:bodyPr/>
          <a:lstStyle/>
          <a:p>
            <a:fld id="{C3E1A352-E940-460C-B17E-A57492295098}" type="slidenum">
              <a:rPr lang="en-US" smtClean="0"/>
              <a:t>23</a:t>
            </a:fld>
            <a:endParaRPr lang="en-US"/>
          </a:p>
        </p:txBody>
      </p:sp>
    </p:spTree>
    <p:extLst>
      <p:ext uri="{BB962C8B-B14F-4D97-AF65-F5344CB8AC3E}">
        <p14:creationId xmlns:p14="http://schemas.microsoft.com/office/powerpoint/2010/main" val="13949613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Bibliography</a:t>
            </a:r>
          </a:p>
        </p:txBody>
      </p:sp>
      <p:sp>
        <p:nvSpPr>
          <p:cNvPr id="6" name="Rectangle 5"/>
          <p:cNvSpPr/>
          <p:nvPr/>
        </p:nvSpPr>
        <p:spPr>
          <a:xfrm>
            <a:off x="675166" y="1935976"/>
            <a:ext cx="10761135" cy="4472058"/>
          </a:xfrm>
          <a:prstGeom prst="rect">
            <a:avLst/>
          </a:prstGeom>
        </p:spPr>
        <p:txBody>
          <a:bodyPr wrap="square">
            <a:spAutoFit/>
          </a:bodyPr>
          <a:lstStyle/>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Alter, S. (2002). The work system method for understanding information systems and information systems research. </a:t>
            </a:r>
            <a:r>
              <a:rPr lang="en-US" sz="1400" i="1" dirty="0">
                <a:latin typeface="Segoe UI" panose="020B0502040204020203" pitchFamily="34" charset="0"/>
                <a:ea typeface="DengXian" panose="02010600030101010101" pitchFamily="2" charset="-122"/>
                <a:cs typeface="Times New Roman" panose="02020603050405020304" pitchFamily="18" charset="0"/>
              </a:rPr>
              <a:t>Communications of the Association for Information Systems, 9</a:t>
            </a:r>
            <a:r>
              <a:rPr lang="en-US" sz="1400" dirty="0">
                <a:latin typeface="Segoe UI" panose="020B0502040204020203" pitchFamily="34" charset="0"/>
                <a:ea typeface="DengXian" panose="02010600030101010101" pitchFamily="2" charset="-122"/>
                <a:cs typeface="Times New Roman" panose="02020603050405020304" pitchFamily="18" charset="0"/>
              </a:rPr>
              <a:t>. </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Alter, S. (2006). </a:t>
            </a:r>
            <a:r>
              <a:rPr lang="en-US" sz="1400" i="1" dirty="0">
                <a:latin typeface="Segoe UI" panose="020B0502040204020203" pitchFamily="34" charset="0"/>
                <a:ea typeface="DengXian" panose="02010600030101010101" pitchFamily="2" charset="-122"/>
                <a:cs typeface="Times New Roman" panose="02020603050405020304" pitchFamily="18" charset="0"/>
              </a:rPr>
              <a:t>The work system method: connecting people, processes, and IT for business results</a:t>
            </a:r>
            <a:r>
              <a:rPr lang="en-US" sz="1400" dirty="0">
                <a:latin typeface="Segoe UI" panose="020B0502040204020203" pitchFamily="34" charset="0"/>
                <a:ea typeface="DengXian" panose="02010600030101010101" pitchFamily="2" charset="-122"/>
                <a:cs typeface="Times New Roman" panose="02020603050405020304" pitchFamily="18" charset="0"/>
              </a:rPr>
              <a:t>. Larkspur, California, US: Work System Press.</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Debons, A. (2008). </a:t>
            </a:r>
            <a:r>
              <a:rPr lang="en-US" sz="1400" i="1" dirty="0">
                <a:latin typeface="Segoe UI" panose="020B0502040204020203" pitchFamily="34" charset="0"/>
                <a:ea typeface="DengXian" panose="02010600030101010101" pitchFamily="2" charset="-122"/>
                <a:cs typeface="Times New Roman" panose="02020603050405020304" pitchFamily="18" charset="0"/>
              </a:rPr>
              <a:t>Information science 101</a:t>
            </a:r>
            <a:r>
              <a:rPr lang="en-US" sz="1400" dirty="0">
                <a:latin typeface="Segoe UI" panose="020B0502040204020203" pitchFamily="34" charset="0"/>
                <a:ea typeface="DengXian" panose="02010600030101010101" pitchFamily="2" charset="-122"/>
                <a:cs typeface="Times New Roman" panose="02020603050405020304" pitchFamily="18" charset="0"/>
              </a:rPr>
              <a:t>. Lanham, Md.: Scarecrow Press.</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DeLone, W. H., &amp; McLean, E. R. (1992). Information Systems Success: The Quest for the Dependent Variable. </a:t>
            </a:r>
            <a:r>
              <a:rPr lang="en-US" sz="1400" i="1" dirty="0">
                <a:latin typeface="Segoe UI" panose="020B0502040204020203" pitchFamily="34" charset="0"/>
                <a:ea typeface="DengXian" panose="02010600030101010101" pitchFamily="2" charset="-122"/>
                <a:cs typeface="Times New Roman" panose="02020603050405020304" pitchFamily="18" charset="0"/>
              </a:rPr>
              <a:t>Information Systems Research, 3</a:t>
            </a:r>
            <a:r>
              <a:rPr lang="en-US" sz="1400" dirty="0">
                <a:latin typeface="Segoe UI" panose="020B0502040204020203" pitchFamily="34" charset="0"/>
                <a:ea typeface="DengXian" panose="02010600030101010101" pitchFamily="2" charset="-122"/>
                <a:cs typeface="Times New Roman" panose="02020603050405020304" pitchFamily="18" charset="0"/>
              </a:rPr>
              <a:t>(1), 60-95. </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DeLone, W. H., &amp; McLean, E. R. (2003). The DeLone and McLean Model of Information Systems Success: A Ten-Year Update. </a:t>
            </a:r>
            <a:r>
              <a:rPr lang="en-US" sz="1400" i="1" dirty="0">
                <a:latin typeface="Segoe UI" panose="020B0502040204020203" pitchFamily="34" charset="0"/>
                <a:ea typeface="DengXian" panose="02010600030101010101" pitchFamily="2" charset="-122"/>
                <a:cs typeface="Times New Roman" panose="02020603050405020304" pitchFamily="18" charset="0"/>
              </a:rPr>
              <a:t>Journal of Management Information Systems, 19</a:t>
            </a:r>
            <a:r>
              <a:rPr lang="en-US" sz="1400" dirty="0">
                <a:latin typeface="Segoe UI" panose="020B0502040204020203" pitchFamily="34" charset="0"/>
                <a:ea typeface="DengXian" panose="02010600030101010101" pitchFamily="2" charset="-122"/>
                <a:cs typeface="Times New Roman" panose="02020603050405020304" pitchFamily="18" charset="0"/>
              </a:rPr>
              <a:t>(4), 9-30. </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DeLone, W. H., &amp; McLean, E. R. (2004). Measuring e-Commerce Success: Applying the DeLone &amp; McLean Information Systems Success Model. </a:t>
            </a:r>
            <a:r>
              <a:rPr lang="en-US" sz="1400" i="1" dirty="0">
                <a:latin typeface="Segoe UI" panose="020B0502040204020203" pitchFamily="34" charset="0"/>
                <a:ea typeface="DengXian" panose="02010600030101010101" pitchFamily="2" charset="-122"/>
                <a:cs typeface="Times New Roman" panose="02020603050405020304" pitchFamily="18" charset="0"/>
              </a:rPr>
              <a:t>International Journal of Electronic Commerce, 9</a:t>
            </a:r>
            <a:r>
              <a:rPr lang="en-US" sz="1400" dirty="0">
                <a:latin typeface="Segoe UI" panose="020B0502040204020203" pitchFamily="34" charset="0"/>
                <a:ea typeface="DengXian" panose="02010600030101010101" pitchFamily="2" charset="-122"/>
                <a:cs typeface="Times New Roman" panose="02020603050405020304" pitchFamily="18" charset="0"/>
              </a:rPr>
              <a:t>(1), 31-47. </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DeLone, W. H., &amp; McLean, E. R. (2016). Information Systems Success Measurement. </a:t>
            </a:r>
            <a:r>
              <a:rPr lang="en-US" sz="1400" i="1" dirty="0">
                <a:latin typeface="Segoe UI" panose="020B0502040204020203" pitchFamily="34" charset="0"/>
                <a:ea typeface="DengXian" panose="02010600030101010101" pitchFamily="2" charset="-122"/>
                <a:cs typeface="Times New Roman" panose="02020603050405020304" pitchFamily="18" charset="0"/>
              </a:rPr>
              <a:t>Foundations and Trends® in Information Systems, 2</a:t>
            </a:r>
            <a:r>
              <a:rPr lang="en-US" sz="1400" dirty="0">
                <a:latin typeface="Segoe UI" panose="020B0502040204020203" pitchFamily="34" charset="0"/>
                <a:ea typeface="DengXian" panose="02010600030101010101" pitchFamily="2" charset="-122"/>
                <a:cs typeface="Times New Roman" panose="02020603050405020304" pitchFamily="18" charset="0"/>
              </a:rPr>
              <a:t>(1), 1-116. </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Edward, H. (1976). Beyond culture: New York: Anchor Books.</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Hieronymi, A. (2013). Understanding systems science: A visual and integrative approach. </a:t>
            </a:r>
            <a:r>
              <a:rPr lang="en-US" sz="1400" i="1" dirty="0">
                <a:latin typeface="Segoe UI" panose="020B0502040204020203" pitchFamily="34" charset="0"/>
                <a:ea typeface="DengXian" panose="02010600030101010101" pitchFamily="2" charset="-122"/>
                <a:cs typeface="Times New Roman" panose="02020603050405020304" pitchFamily="18" charset="0"/>
              </a:rPr>
              <a:t>Systems research and behavioral science, 30</a:t>
            </a:r>
            <a:r>
              <a:rPr lang="en-US" sz="1400" dirty="0">
                <a:latin typeface="Segoe UI" panose="020B0502040204020203" pitchFamily="34" charset="0"/>
                <a:ea typeface="DengXian" panose="02010600030101010101" pitchFamily="2" charset="-122"/>
                <a:cs typeface="Times New Roman" panose="02020603050405020304" pitchFamily="18" charset="0"/>
              </a:rPr>
              <a:t>(5), 580-595. </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Stamper, R. (1996). Signs, Information, Norms and Systems. In R. Posner, H. Klein, P. B. Andersen, &amp; B. </a:t>
            </a:r>
            <a:r>
              <a:rPr lang="en-US" sz="1400" dirty="0" err="1">
                <a:latin typeface="Segoe UI" panose="020B0502040204020203" pitchFamily="34" charset="0"/>
                <a:ea typeface="DengXian" panose="02010600030101010101" pitchFamily="2" charset="-122"/>
                <a:cs typeface="Times New Roman" panose="02020603050405020304" pitchFamily="18" charset="0"/>
              </a:rPr>
              <a:t>Holmqvist</a:t>
            </a:r>
            <a:r>
              <a:rPr lang="en-US" sz="1400" dirty="0">
                <a:latin typeface="Segoe UI" panose="020B0502040204020203" pitchFamily="34" charset="0"/>
                <a:ea typeface="DengXian" panose="02010600030101010101" pitchFamily="2" charset="-122"/>
                <a:cs typeface="Times New Roman" panose="02020603050405020304" pitchFamily="18" charset="0"/>
              </a:rPr>
              <a:t> (Eds.), </a:t>
            </a:r>
            <a:r>
              <a:rPr lang="en-US" sz="1400" i="1" dirty="0">
                <a:latin typeface="Segoe UI" panose="020B0502040204020203" pitchFamily="34" charset="0"/>
                <a:ea typeface="DengXian" panose="02010600030101010101" pitchFamily="2" charset="-122"/>
                <a:cs typeface="Times New Roman" panose="02020603050405020304" pitchFamily="18" charset="0"/>
              </a:rPr>
              <a:t>Signs of Work: Semiosis and Information Processing in </a:t>
            </a:r>
            <a:r>
              <a:rPr lang="en-US" sz="1400" i="1" dirty="0" err="1">
                <a:latin typeface="Segoe UI" panose="020B0502040204020203" pitchFamily="34" charset="0"/>
                <a:ea typeface="DengXian" panose="02010600030101010101" pitchFamily="2" charset="-122"/>
                <a:cs typeface="Times New Roman" panose="02020603050405020304" pitchFamily="18" charset="0"/>
              </a:rPr>
              <a:t>Organisations</a:t>
            </a:r>
            <a:r>
              <a:rPr lang="en-US" sz="1400" dirty="0">
                <a:latin typeface="Segoe UI" panose="020B0502040204020203" pitchFamily="34" charset="0"/>
                <a:ea typeface="DengXian" panose="02010600030101010101" pitchFamily="2" charset="-122"/>
                <a:cs typeface="Times New Roman" panose="02020603050405020304" pitchFamily="18" charset="0"/>
              </a:rPr>
              <a:t> (pp. 349-398): De </a:t>
            </a:r>
            <a:r>
              <a:rPr lang="en-US" sz="1400" dirty="0" err="1">
                <a:latin typeface="Segoe UI" panose="020B0502040204020203" pitchFamily="34" charset="0"/>
                <a:ea typeface="DengXian" panose="02010600030101010101" pitchFamily="2" charset="-122"/>
                <a:cs typeface="Times New Roman" panose="02020603050405020304" pitchFamily="18" charset="0"/>
              </a:rPr>
              <a:t>Gruyter</a:t>
            </a:r>
            <a:r>
              <a:rPr lang="en-US" sz="1400" dirty="0">
                <a:latin typeface="Segoe UI" panose="020B0502040204020203" pitchFamily="34" charset="0"/>
                <a:ea typeface="DengXian" panose="02010600030101010101" pitchFamily="2" charset="-122"/>
                <a:cs typeface="Times New Roman" panose="02020603050405020304" pitchFamily="18" charset="0"/>
              </a:rPr>
              <a:t>.</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marL="457200" marR="0" indent="-457200">
              <a:lnSpc>
                <a:spcPct val="107000"/>
              </a:lnSpc>
              <a:spcBef>
                <a:spcPts val="0"/>
              </a:spcBef>
              <a:spcAft>
                <a:spcPts val="0"/>
              </a:spcAft>
            </a:pPr>
            <a:r>
              <a:rPr lang="en-US" sz="1400" dirty="0">
                <a:latin typeface="Segoe UI" panose="020B0502040204020203" pitchFamily="34" charset="0"/>
                <a:ea typeface="DengXian" panose="02010600030101010101" pitchFamily="2" charset="-122"/>
                <a:cs typeface="Times New Roman" panose="02020603050405020304" pitchFamily="18" charset="0"/>
              </a:rPr>
              <a:t>Tornatzky, L. G., Fleischer, M., &amp; </a:t>
            </a:r>
            <a:r>
              <a:rPr lang="en-US" sz="1400" dirty="0" err="1">
                <a:latin typeface="Segoe UI" panose="020B0502040204020203" pitchFamily="34" charset="0"/>
                <a:ea typeface="DengXian" panose="02010600030101010101" pitchFamily="2" charset="-122"/>
                <a:cs typeface="Times New Roman" panose="02020603050405020304" pitchFamily="18" charset="0"/>
              </a:rPr>
              <a:t>Chakrabarti</a:t>
            </a:r>
            <a:r>
              <a:rPr lang="en-US" sz="1400" dirty="0">
                <a:latin typeface="Segoe UI" panose="020B0502040204020203" pitchFamily="34" charset="0"/>
                <a:ea typeface="DengXian" panose="02010600030101010101" pitchFamily="2" charset="-122"/>
                <a:cs typeface="Times New Roman" panose="02020603050405020304" pitchFamily="18" charset="0"/>
              </a:rPr>
              <a:t>, A. K. (1990). </a:t>
            </a:r>
            <a:r>
              <a:rPr lang="en-US" sz="1400" i="1" dirty="0">
                <a:latin typeface="Segoe UI" panose="020B0502040204020203" pitchFamily="34" charset="0"/>
                <a:ea typeface="DengXian" panose="02010600030101010101" pitchFamily="2" charset="-122"/>
                <a:cs typeface="Times New Roman" panose="02020603050405020304" pitchFamily="18" charset="0"/>
              </a:rPr>
              <a:t>The processes of technological innovation</a:t>
            </a:r>
            <a:r>
              <a:rPr lang="en-US" sz="1400" dirty="0">
                <a:latin typeface="Segoe UI" panose="020B0502040204020203" pitchFamily="34" charset="0"/>
                <a:ea typeface="DengXian" panose="02010600030101010101" pitchFamily="2" charset="-122"/>
                <a:cs typeface="Times New Roman" panose="02020603050405020304" pitchFamily="18" charset="0"/>
              </a:rPr>
              <a:t>. Lexington, Mass.: Lexington Books.</a:t>
            </a:r>
            <a:endParaRPr lang="en-US" sz="20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3E1A352-E940-460C-B17E-A57492295098}" type="slidenum">
              <a:rPr lang="en-US" smtClean="0"/>
              <a:t>24</a:t>
            </a:fld>
            <a:endParaRPr lang="en-US"/>
          </a:p>
        </p:txBody>
      </p:sp>
    </p:spTree>
    <p:extLst>
      <p:ext uri="{BB962C8B-B14F-4D97-AF65-F5344CB8AC3E}">
        <p14:creationId xmlns:p14="http://schemas.microsoft.com/office/powerpoint/2010/main" val="22349096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6679" y="3765314"/>
            <a:ext cx="3931920" cy="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2"/>
          <a:stretch>
            <a:fillRect/>
          </a:stretch>
        </p:blipFill>
        <p:spPr>
          <a:xfrm>
            <a:off x="6881247" y="1418095"/>
            <a:ext cx="3969380" cy="3942917"/>
          </a:xfrm>
          <a:prstGeom prst="rect">
            <a:avLst/>
          </a:prstGeom>
        </p:spPr>
      </p:pic>
      <p:sp>
        <p:nvSpPr>
          <p:cNvPr id="7" name="Title 6"/>
          <p:cNvSpPr>
            <a:spLocks noGrp="1"/>
          </p:cNvSpPr>
          <p:nvPr>
            <p:ph type="title"/>
          </p:nvPr>
        </p:nvSpPr>
        <p:spPr>
          <a:xfrm>
            <a:off x="634276" y="640080"/>
            <a:ext cx="4208656" cy="3034857"/>
          </a:xfrm>
        </p:spPr>
        <p:txBody>
          <a:bodyPr vert="horz" lIns="91440" tIns="45720" rIns="91440" bIns="45720" rtlCol="0" anchor="b">
            <a:normAutofit/>
          </a:bodyPr>
          <a:lstStyle/>
          <a:p>
            <a:pPr algn="r"/>
            <a:r>
              <a:rPr lang="en-US" sz="4400" spc="200">
                <a:solidFill>
                  <a:srgbClr val="FFFFFF"/>
                </a:solidFill>
              </a:rPr>
              <a:t>Questions &amp; Discussions</a:t>
            </a:r>
          </a:p>
        </p:txBody>
      </p:sp>
      <p:sp>
        <p:nvSpPr>
          <p:cNvPr id="3" name="Slide Number Placeholder 2"/>
          <p:cNvSpPr>
            <a:spLocks noGrp="1"/>
          </p:cNvSpPr>
          <p:nvPr>
            <p:ph type="sldNum" sz="quarter" idx="12"/>
          </p:nvPr>
        </p:nvSpPr>
        <p:spPr/>
        <p:txBody>
          <a:bodyPr/>
          <a:lstStyle/>
          <a:p>
            <a:fld id="{C3E1A352-E940-460C-B17E-A57492295098}" type="slidenum">
              <a:rPr lang="en-US" smtClean="0"/>
              <a:t>25</a:t>
            </a:fld>
            <a:endParaRPr lang="en-US"/>
          </a:p>
        </p:txBody>
      </p:sp>
    </p:spTree>
    <p:extLst>
      <p:ext uri="{BB962C8B-B14F-4D97-AF65-F5344CB8AC3E}">
        <p14:creationId xmlns:p14="http://schemas.microsoft.com/office/powerpoint/2010/main" val="588101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 I – The Purpose of Information Systems</a:t>
            </a:r>
          </a:p>
        </p:txBody>
      </p:sp>
      <p:sp>
        <p:nvSpPr>
          <p:cNvPr id="3" name="Text Placeholder 2"/>
          <p:cNvSpPr>
            <a:spLocks noGrp="1"/>
          </p:cNvSpPr>
          <p:nvPr>
            <p:ph type="body" idx="1"/>
          </p:nvPr>
        </p:nvSpPr>
        <p:spPr/>
        <p:txBody>
          <a:bodyPr/>
          <a:lstStyle/>
          <a:p>
            <a:r>
              <a:rPr lang="en-US" dirty="0"/>
              <a:t>The Why</a:t>
            </a:r>
          </a:p>
        </p:txBody>
      </p:sp>
      <p:sp>
        <p:nvSpPr>
          <p:cNvPr id="5" name="Slide Number Placeholder 4"/>
          <p:cNvSpPr>
            <a:spLocks noGrp="1"/>
          </p:cNvSpPr>
          <p:nvPr>
            <p:ph type="sldNum" sz="quarter" idx="12"/>
          </p:nvPr>
        </p:nvSpPr>
        <p:spPr/>
        <p:txBody>
          <a:bodyPr/>
          <a:lstStyle/>
          <a:p>
            <a:fld id="{C3E1A352-E940-460C-B17E-A57492295098}" type="slidenum">
              <a:rPr lang="en-US" smtClean="0"/>
              <a:t>3</a:t>
            </a:fld>
            <a:endParaRPr lang="en-US"/>
          </a:p>
        </p:txBody>
      </p:sp>
    </p:spTree>
    <p:extLst>
      <p:ext uri="{BB962C8B-B14F-4D97-AF65-F5344CB8AC3E}">
        <p14:creationId xmlns:p14="http://schemas.microsoft.com/office/powerpoint/2010/main" val="2298003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Is A Lawn mower an Information System?</a:t>
            </a:r>
          </a:p>
        </p:txBody>
      </p:sp>
      <p:sp>
        <p:nvSpPr>
          <p:cNvPr id="5" name="Text Placeholder 4"/>
          <p:cNvSpPr>
            <a:spLocks noGrp="1"/>
          </p:cNvSpPr>
          <p:nvPr>
            <p:ph type="body" idx="1"/>
          </p:nvPr>
        </p:nvSpPr>
        <p:spPr>
          <a:xfrm>
            <a:off x="1024127" y="2263930"/>
            <a:ext cx="4754880" cy="822960"/>
          </a:xfrm>
        </p:spPr>
        <p:txBody>
          <a:bodyPr/>
          <a:lstStyle/>
          <a:p>
            <a:r>
              <a:rPr lang="en-US" dirty="0"/>
              <a:t>UKAIS*</a:t>
            </a:r>
          </a:p>
        </p:txBody>
      </p:sp>
      <p:sp>
        <p:nvSpPr>
          <p:cNvPr id="6" name="Content Placeholder 5"/>
          <p:cNvSpPr>
            <a:spLocks noGrp="1"/>
          </p:cNvSpPr>
          <p:nvPr>
            <p:ph sz="half" idx="2"/>
          </p:nvPr>
        </p:nvSpPr>
        <p:spPr>
          <a:xfrm>
            <a:off x="1024127" y="3160665"/>
            <a:ext cx="4657005" cy="2230745"/>
          </a:xfrm>
        </p:spPr>
        <p:txBody>
          <a:bodyPr/>
          <a:lstStyle/>
          <a:p>
            <a:r>
              <a:rPr lang="en-US" dirty="0"/>
              <a:t>“the means by which </a:t>
            </a:r>
            <a:r>
              <a:rPr lang="en-US" b="1" dirty="0"/>
              <a:t>people</a:t>
            </a:r>
            <a:r>
              <a:rPr lang="en-US" dirty="0"/>
              <a:t> and </a:t>
            </a:r>
            <a:r>
              <a:rPr lang="en-US" b="1" dirty="0"/>
              <a:t>organizations</a:t>
            </a:r>
            <a:r>
              <a:rPr lang="en-US" dirty="0"/>
              <a:t>, utilizing technologies, gather, process, store, use and disseminate information.”</a:t>
            </a:r>
          </a:p>
        </p:txBody>
      </p:sp>
      <p:sp>
        <p:nvSpPr>
          <p:cNvPr id="7" name="Text Placeholder 6"/>
          <p:cNvSpPr>
            <a:spLocks noGrp="1"/>
          </p:cNvSpPr>
          <p:nvPr>
            <p:ph type="body" sz="quarter" idx="3"/>
          </p:nvPr>
        </p:nvSpPr>
        <p:spPr>
          <a:xfrm>
            <a:off x="6411128" y="2245425"/>
            <a:ext cx="1921933" cy="822960"/>
          </a:xfrm>
        </p:spPr>
        <p:txBody>
          <a:bodyPr/>
          <a:lstStyle/>
          <a:p>
            <a:r>
              <a:rPr lang="en-US" dirty="0"/>
              <a:t>CMU SEI*</a:t>
            </a:r>
          </a:p>
        </p:txBody>
      </p:sp>
      <p:sp>
        <p:nvSpPr>
          <p:cNvPr id="8" name="Content Placeholder 7"/>
          <p:cNvSpPr>
            <a:spLocks noGrp="1"/>
          </p:cNvSpPr>
          <p:nvPr>
            <p:ph sz="quarter" idx="4"/>
          </p:nvPr>
        </p:nvSpPr>
        <p:spPr>
          <a:xfrm>
            <a:off x="6411128" y="3160665"/>
            <a:ext cx="4626311" cy="1985919"/>
          </a:xfrm>
        </p:spPr>
        <p:txBody>
          <a:bodyPr/>
          <a:lstStyle/>
          <a:p>
            <a:r>
              <a:rPr lang="en-US" dirty="0"/>
              <a:t>“any combination of information technology and </a:t>
            </a:r>
            <a:r>
              <a:rPr lang="en-US" b="1" dirty="0"/>
              <a:t>people</a:t>
            </a:r>
            <a:r>
              <a:rPr lang="en-US" dirty="0"/>
              <a:t>’s activities using that technology to support </a:t>
            </a:r>
            <a:r>
              <a:rPr lang="en-US" b="1" dirty="0"/>
              <a:t>operations</a:t>
            </a:r>
            <a:r>
              <a:rPr lang="en-US" dirty="0"/>
              <a:t>, </a:t>
            </a:r>
            <a:r>
              <a:rPr lang="en-US" b="1" dirty="0"/>
              <a:t>management</a:t>
            </a:r>
            <a:r>
              <a:rPr lang="en-US" dirty="0"/>
              <a:t>, and </a:t>
            </a:r>
            <a:r>
              <a:rPr lang="en-US" b="1" dirty="0"/>
              <a:t>decision-making</a:t>
            </a:r>
            <a:r>
              <a:rPr lang="en-US" dirty="0"/>
              <a:t>.” </a:t>
            </a:r>
          </a:p>
          <a:p>
            <a:endParaRPr lang="en-US" dirty="0"/>
          </a:p>
        </p:txBody>
      </p:sp>
      <p:sp>
        <p:nvSpPr>
          <p:cNvPr id="2" name="TextBox 1"/>
          <p:cNvSpPr txBox="1"/>
          <p:nvPr/>
        </p:nvSpPr>
        <p:spPr>
          <a:xfrm>
            <a:off x="2754258" y="5238864"/>
            <a:ext cx="6776632" cy="646331"/>
          </a:xfrm>
          <a:prstGeom prst="rect">
            <a:avLst/>
          </a:prstGeom>
          <a:noFill/>
        </p:spPr>
        <p:txBody>
          <a:bodyPr wrap="square" rtlCol="0">
            <a:spAutoFit/>
          </a:bodyPr>
          <a:lstStyle/>
          <a:p>
            <a:r>
              <a:rPr lang="en-US" dirty="0"/>
              <a:t>* UKAIS – United Kingdom Academy of Information Systems</a:t>
            </a:r>
          </a:p>
          <a:p>
            <a:r>
              <a:rPr lang="en-US" dirty="0"/>
              <a:t>* CMS SEI – Carnegie Mellon University Software Engineering Institute</a:t>
            </a:r>
          </a:p>
        </p:txBody>
      </p:sp>
      <p:sp>
        <p:nvSpPr>
          <p:cNvPr id="10" name="TextBox 9"/>
          <p:cNvSpPr txBox="1"/>
          <p:nvPr/>
        </p:nvSpPr>
        <p:spPr>
          <a:xfrm>
            <a:off x="1035525" y="1834602"/>
            <a:ext cx="10047342" cy="369332"/>
          </a:xfrm>
          <a:prstGeom prst="rect">
            <a:avLst/>
          </a:prstGeom>
          <a:noFill/>
        </p:spPr>
        <p:txBody>
          <a:bodyPr wrap="square" rtlCol="0">
            <a:spAutoFit/>
          </a:bodyPr>
          <a:lstStyle/>
          <a:p>
            <a:r>
              <a:rPr lang="en-US" dirty="0"/>
              <a:t>There are many definitions of Information Systems. All are insightful and useful. Below are two examples.</a:t>
            </a:r>
          </a:p>
        </p:txBody>
      </p:sp>
      <p:sp>
        <p:nvSpPr>
          <p:cNvPr id="9" name="Slide Number Placeholder 8"/>
          <p:cNvSpPr>
            <a:spLocks noGrp="1"/>
          </p:cNvSpPr>
          <p:nvPr>
            <p:ph type="sldNum" sz="quarter" idx="12"/>
          </p:nvPr>
        </p:nvSpPr>
        <p:spPr/>
        <p:txBody>
          <a:bodyPr/>
          <a:lstStyle/>
          <a:p>
            <a:fld id="{C3E1A352-E940-460C-B17E-A57492295098}" type="slidenum">
              <a:rPr lang="en-US" smtClean="0"/>
              <a:t>4</a:t>
            </a:fld>
            <a:endParaRPr lang="en-US"/>
          </a:p>
        </p:txBody>
      </p:sp>
    </p:spTree>
    <p:extLst>
      <p:ext uri="{BB962C8B-B14F-4D97-AF65-F5344CB8AC3E}">
        <p14:creationId xmlns:p14="http://schemas.microsoft.com/office/powerpoint/2010/main" val="60066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cxnSp>
        <p:nvCxnSpPr>
          <p:cNvPr id="16" name="Straight Connector 15"/>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Content Placeholder 3"/>
          <p:cNvPicPr>
            <a:picLocks noGrp="1" noChangeAspect="1"/>
          </p:cNvPicPr>
          <p:nvPr>
            <p:ph sz="half" idx="1"/>
          </p:nvPr>
        </p:nvPicPr>
        <p:blipFill rotWithShape="1">
          <a:blip r:embed="rId3"/>
          <a:srcRect/>
          <a:stretch/>
        </p:blipFill>
        <p:spPr>
          <a:xfrm>
            <a:off x="4642342" y="1114292"/>
            <a:ext cx="6909577" cy="4629415"/>
          </a:xfrm>
          <a:prstGeom prst="rect">
            <a:avLst/>
          </a:prstGeom>
        </p:spPr>
      </p:pic>
      <p:sp>
        <p:nvSpPr>
          <p:cNvPr id="2" name="Title 1"/>
          <p:cNvSpPr>
            <a:spLocks noGrp="1"/>
          </p:cNvSpPr>
          <p:nvPr>
            <p:ph type="title"/>
          </p:nvPr>
        </p:nvSpPr>
        <p:spPr>
          <a:xfrm>
            <a:off x="1024128" y="585216"/>
            <a:ext cx="3133581" cy="1499616"/>
          </a:xfrm>
        </p:spPr>
        <p:txBody>
          <a:bodyPr vert="horz" lIns="91440" tIns="45720" rIns="91440" bIns="45720" rtlCol="0" anchor="ctr">
            <a:normAutofit/>
          </a:bodyPr>
          <a:lstStyle/>
          <a:p>
            <a:pPr>
              <a:lnSpc>
                <a:spcPct val="60000"/>
              </a:lnSpc>
            </a:pPr>
            <a:r>
              <a:rPr lang="en-US" sz="3100" dirty="0"/>
              <a:t>Traditional Systems engineering View</a:t>
            </a:r>
          </a:p>
        </p:txBody>
      </p:sp>
      <p:sp>
        <p:nvSpPr>
          <p:cNvPr id="3" name="Content Placeholder 2"/>
          <p:cNvSpPr>
            <a:spLocks noGrp="1"/>
          </p:cNvSpPr>
          <p:nvPr>
            <p:ph sz="half" idx="2"/>
          </p:nvPr>
        </p:nvSpPr>
        <p:spPr>
          <a:xfrm>
            <a:off x="1137483" y="2006391"/>
            <a:ext cx="3133580" cy="3931920"/>
          </a:xfrm>
        </p:spPr>
        <p:txBody>
          <a:bodyPr vert="horz" lIns="45720" tIns="45720" rIns="45720" bIns="45720" rtlCol="0">
            <a:normAutofit/>
          </a:bodyPr>
          <a:lstStyle/>
          <a:p>
            <a:r>
              <a:rPr lang="en-US" sz="2000" dirty="0"/>
              <a:t>Software</a:t>
            </a:r>
          </a:p>
          <a:p>
            <a:pPr lvl="1"/>
            <a:r>
              <a:rPr lang="en-US" sz="2000" dirty="0"/>
              <a:t>Applications</a:t>
            </a:r>
          </a:p>
          <a:p>
            <a:pPr lvl="1"/>
            <a:r>
              <a:rPr lang="en-US" sz="2000" dirty="0"/>
              <a:t>Operating Systems</a:t>
            </a:r>
          </a:p>
          <a:p>
            <a:r>
              <a:rPr lang="en-US" sz="2000" dirty="0"/>
              <a:t>Hardware</a:t>
            </a:r>
          </a:p>
          <a:p>
            <a:pPr lvl="1"/>
            <a:r>
              <a:rPr lang="en-US" sz="2000" dirty="0"/>
              <a:t>CPU</a:t>
            </a:r>
          </a:p>
          <a:p>
            <a:pPr lvl="1"/>
            <a:r>
              <a:rPr lang="en-US" sz="2000" dirty="0"/>
              <a:t>Memory</a:t>
            </a:r>
          </a:p>
          <a:p>
            <a:pPr lvl="1"/>
            <a:r>
              <a:rPr lang="en-US" sz="2000" dirty="0"/>
              <a:t>Communication</a:t>
            </a:r>
          </a:p>
          <a:p>
            <a:pPr lvl="1"/>
            <a:r>
              <a:rPr lang="en-US" sz="2000" dirty="0"/>
              <a:t>Media</a:t>
            </a:r>
          </a:p>
          <a:p>
            <a:r>
              <a:rPr lang="en-US" sz="2000" dirty="0"/>
              <a:t>Data</a:t>
            </a:r>
          </a:p>
          <a:p>
            <a:r>
              <a:rPr lang="en-US" sz="2000" dirty="0"/>
              <a:t>Users</a:t>
            </a:r>
          </a:p>
          <a:p>
            <a:endParaRPr lang="en-US" sz="1600" dirty="0"/>
          </a:p>
          <a:p>
            <a:endParaRPr lang="en-US" sz="1600" dirty="0"/>
          </a:p>
        </p:txBody>
      </p:sp>
      <p:sp>
        <p:nvSpPr>
          <p:cNvPr id="6" name="Slide Number Placeholder 5"/>
          <p:cNvSpPr>
            <a:spLocks noGrp="1"/>
          </p:cNvSpPr>
          <p:nvPr>
            <p:ph type="sldNum" sz="quarter" idx="12"/>
          </p:nvPr>
        </p:nvSpPr>
        <p:spPr/>
        <p:txBody>
          <a:bodyPr/>
          <a:lstStyle/>
          <a:p>
            <a:fld id="{C3E1A352-E940-460C-B17E-A57492295098}" type="slidenum">
              <a:rPr lang="en-US" smtClean="0"/>
              <a:t>5</a:t>
            </a:fld>
            <a:endParaRPr lang="en-US"/>
          </a:p>
        </p:txBody>
      </p:sp>
    </p:spTree>
    <p:extLst>
      <p:ext uri="{BB962C8B-B14F-4D97-AF65-F5344CB8AC3E}">
        <p14:creationId xmlns:p14="http://schemas.microsoft.com/office/powerpoint/2010/main" val="1806125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cxnSp>
        <p:nvCxnSpPr>
          <p:cNvPr id="10" name="Straight Connector 9"/>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Content Placeholder 4"/>
          <p:cNvPicPr>
            <a:picLocks noGrp="1" noChangeAspect="1"/>
          </p:cNvPicPr>
          <p:nvPr>
            <p:ph idx="1"/>
          </p:nvPr>
        </p:nvPicPr>
        <p:blipFill rotWithShape="1">
          <a:blip r:embed="rId2"/>
          <a:srcRect t="5517" r="1" b="1"/>
          <a:stretch/>
        </p:blipFill>
        <p:spPr>
          <a:xfrm>
            <a:off x="8184259" y="1086617"/>
            <a:ext cx="2554274" cy="3562141"/>
          </a:xfrm>
          <a:prstGeom prst="rect">
            <a:avLst/>
          </a:prstGeom>
        </p:spPr>
      </p:pic>
      <p:sp>
        <p:nvSpPr>
          <p:cNvPr id="2" name="Title 1"/>
          <p:cNvSpPr>
            <a:spLocks noGrp="1"/>
          </p:cNvSpPr>
          <p:nvPr>
            <p:ph type="title"/>
          </p:nvPr>
        </p:nvSpPr>
        <p:spPr>
          <a:xfrm>
            <a:off x="1024128" y="585216"/>
            <a:ext cx="5902061" cy="1499616"/>
          </a:xfrm>
        </p:spPr>
        <p:txBody>
          <a:bodyPr vert="horz" lIns="91440" tIns="45720" rIns="91440" bIns="45720" rtlCol="0" anchor="ctr">
            <a:normAutofit/>
          </a:bodyPr>
          <a:lstStyle/>
          <a:p>
            <a:r>
              <a:rPr lang="en-US" sz="5000"/>
              <a:t>A Poem about Information</a:t>
            </a:r>
          </a:p>
        </p:txBody>
      </p:sp>
      <p:sp>
        <p:nvSpPr>
          <p:cNvPr id="7" name="Text Placeholder 6"/>
          <p:cNvSpPr>
            <a:spLocks noGrp="1"/>
          </p:cNvSpPr>
          <p:nvPr>
            <p:ph type="body" sz="half" idx="2"/>
          </p:nvPr>
        </p:nvSpPr>
        <p:spPr>
          <a:xfrm>
            <a:off x="990145" y="2476396"/>
            <a:ext cx="5902061" cy="2475500"/>
          </a:xfrm>
        </p:spPr>
        <p:txBody>
          <a:bodyPr vert="horz" lIns="45720" tIns="45720" rIns="45720" bIns="45720" rtlCol="0">
            <a:normAutofit/>
          </a:bodyPr>
          <a:lstStyle/>
          <a:p>
            <a:pPr algn="ctr">
              <a:lnSpc>
                <a:spcPct val="90000"/>
              </a:lnSpc>
            </a:pPr>
            <a:r>
              <a:rPr lang="en-US" sz="2400" dirty="0"/>
              <a:t>Birth is the start of information; Death the end.</a:t>
            </a:r>
          </a:p>
          <a:p>
            <a:pPr algn="ctr">
              <a:lnSpc>
                <a:spcPct val="90000"/>
              </a:lnSpc>
            </a:pPr>
            <a:r>
              <a:rPr lang="en-US" sz="2400" dirty="0"/>
              <a:t>From then to now, symbols command;</a:t>
            </a:r>
          </a:p>
          <a:p>
            <a:pPr algn="ctr">
              <a:lnSpc>
                <a:spcPct val="90000"/>
              </a:lnSpc>
            </a:pPr>
            <a:r>
              <a:rPr lang="en-US" sz="2400" dirty="0"/>
              <a:t>Symbols give essence to presence;</a:t>
            </a:r>
          </a:p>
          <a:p>
            <a:pPr algn="ctr">
              <a:lnSpc>
                <a:spcPct val="90000"/>
              </a:lnSpc>
            </a:pPr>
            <a:r>
              <a:rPr lang="en-US" sz="2400" dirty="0"/>
              <a:t>Through presence, meaning.</a:t>
            </a:r>
          </a:p>
          <a:p>
            <a:pPr algn="ctr">
              <a:lnSpc>
                <a:spcPct val="90000"/>
              </a:lnSpc>
            </a:pPr>
            <a:r>
              <a:rPr lang="en-US" sz="2400" dirty="0"/>
              <a:t>- By Anthony Debons</a:t>
            </a:r>
          </a:p>
          <a:p>
            <a:pPr>
              <a:lnSpc>
                <a:spcPct val="90000"/>
              </a:lnSpc>
            </a:pPr>
            <a:endParaRPr lang="en-US" dirty="0"/>
          </a:p>
          <a:p>
            <a:pPr>
              <a:lnSpc>
                <a:spcPct val="90000"/>
              </a:lnSpc>
            </a:pPr>
            <a:endParaRPr lang="en-US" dirty="0"/>
          </a:p>
          <a:p>
            <a:pPr>
              <a:lnSpc>
                <a:spcPct val="90000"/>
              </a:lnSpc>
            </a:pPr>
            <a:endParaRPr lang="en-US" dirty="0"/>
          </a:p>
        </p:txBody>
      </p:sp>
      <p:sp>
        <p:nvSpPr>
          <p:cNvPr id="11" name="Rounded Rectangle 10"/>
          <p:cNvSpPr/>
          <p:nvPr/>
        </p:nvSpPr>
        <p:spPr>
          <a:xfrm>
            <a:off x="2335121" y="5015484"/>
            <a:ext cx="6196760" cy="1295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Takeaway: </a:t>
            </a:r>
          </a:p>
          <a:p>
            <a:pPr algn="ctr"/>
            <a:r>
              <a:rPr lang="en-US" sz="2400" b="1" dirty="0"/>
              <a:t>Information is symbol with meaning. </a:t>
            </a:r>
          </a:p>
          <a:p>
            <a:pPr algn="ctr"/>
            <a:r>
              <a:rPr lang="en-US" sz="2400" b="1" dirty="0"/>
              <a:t>Information is the essence of human life.</a:t>
            </a:r>
            <a:endParaRPr lang="en-US" b="1" dirty="0"/>
          </a:p>
        </p:txBody>
      </p:sp>
      <p:sp>
        <p:nvSpPr>
          <p:cNvPr id="4" name="Slide Number Placeholder 3"/>
          <p:cNvSpPr>
            <a:spLocks noGrp="1"/>
          </p:cNvSpPr>
          <p:nvPr>
            <p:ph type="sldNum" sz="quarter" idx="12"/>
          </p:nvPr>
        </p:nvSpPr>
        <p:spPr/>
        <p:txBody>
          <a:bodyPr/>
          <a:lstStyle/>
          <a:p>
            <a:fld id="{C3E1A352-E940-460C-B17E-A57492295098}" type="slidenum">
              <a:rPr lang="en-US" smtClean="0"/>
              <a:t>6</a:t>
            </a:fld>
            <a:endParaRPr lang="en-US"/>
          </a:p>
        </p:txBody>
      </p:sp>
    </p:spTree>
    <p:extLst>
      <p:ext uri="{BB962C8B-B14F-4D97-AF65-F5344CB8AC3E}">
        <p14:creationId xmlns:p14="http://schemas.microsoft.com/office/powerpoint/2010/main" val="4007700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338052" y="2369118"/>
            <a:ext cx="2293486" cy="3448851"/>
          </a:xfrm>
          <a:prstGeom prst="rect">
            <a:avLst/>
          </a:prstGeom>
        </p:spPr>
      </p:pic>
      <p:sp>
        <p:nvSpPr>
          <p:cNvPr id="2" name="Title 1"/>
          <p:cNvSpPr>
            <a:spLocks noGrp="1"/>
          </p:cNvSpPr>
          <p:nvPr>
            <p:ph type="title"/>
          </p:nvPr>
        </p:nvSpPr>
        <p:spPr>
          <a:xfrm>
            <a:off x="1024128" y="585216"/>
            <a:ext cx="9720072" cy="1499616"/>
          </a:xfrm>
        </p:spPr>
        <p:txBody>
          <a:bodyPr>
            <a:normAutofit/>
          </a:bodyPr>
          <a:lstStyle/>
          <a:p>
            <a:r>
              <a:rPr lang="en-US" dirty="0"/>
              <a:t>The Paradox of Technical Efficiency </a:t>
            </a:r>
            <a:br>
              <a:rPr lang="en-US" dirty="0"/>
            </a:br>
            <a:r>
              <a:rPr lang="en-US" dirty="0"/>
              <a:t>&amp; Organizational Ineffectiveness </a:t>
            </a:r>
          </a:p>
        </p:txBody>
      </p:sp>
      <p:sp>
        <p:nvSpPr>
          <p:cNvPr id="3" name="Content Placeholder 2"/>
          <p:cNvSpPr>
            <a:spLocks noGrp="1"/>
          </p:cNvSpPr>
          <p:nvPr>
            <p:ph idx="1"/>
          </p:nvPr>
        </p:nvSpPr>
        <p:spPr>
          <a:xfrm>
            <a:off x="4588933" y="2286000"/>
            <a:ext cx="6155267" cy="4023360"/>
          </a:xfrm>
        </p:spPr>
        <p:txBody>
          <a:bodyPr>
            <a:normAutofit/>
          </a:bodyPr>
          <a:lstStyle/>
          <a:p>
            <a:r>
              <a:rPr lang="en-US" dirty="0"/>
              <a:t>“I worked in public administration and then in industry where I experienced computers being used with great technical skill but with only poor results for the client organization. There seemed to be one overwhelming reason for this technical efficiency combined with organizational ineffectiveness: we knew all about information technology but precious little about the information it carried. </a:t>
            </a:r>
            <a:r>
              <a:rPr lang="en-US" b="1" dirty="0"/>
              <a:t>We could produce bottles but we did not understand the wine</a:t>
            </a:r>
            <a:r>
              <a:rPr lang="en-US" dirty="0"/>
              <a:t>.”</a:t>
            </a:r>
          </a:p>
          <a:p>
            <a:pPr marL="128016" lvl="1" indent="0">
              <a:buNone/>
            </a:pPr>
            <a:r>
              <a:rPr lang="en-US" dirty="0"/>
              <a:t> – Ronald Stamper, British computer scientist, “A semiotic theory of information and information systems”</a:t>
            </a:r>
          </a:p>
        </p:txBody>
      </p:sp>
      <p:sp>
        <p:nvSpPr>
          <p:cNvPr id="6" name="Slide Number Placeholder 5"/>
          <p:cNvSpPr>
            <a:spLocks noGrp="1"/>
          </p:cNvSpPr>
          <p:nvPr>
            <p:ph type="sldNum" sz="quarter" idx="12"/>
          </p:nvPr>
        </p:nvSpPr>
        <p:spPr/>
        <p:txBody>
          <a:bodyPr/>
          <a:lstStyle/>
          <a:p>
            <a:fld id="{C3E1A352-E940-460C-B17E-A57492295098}" type="slidenum">
              <a:rPr lang="en-US" smtClean="0"/>
              <a:t>7</a:t>
            </a:fld>
            <a:endParaRPr lang="en-US"/>
          </a:p>
        </p:txBody>
      </p:sp>
    </p:spTree>
    <p:extLst>
      <p:ext uri="{BB962C8B-B14F-4D97-AF65-F5344CB8AC3E}">
        <p14:creationId xmlns:p14="http://schemas.microsoft.com/office/powerpoint/2010/main" val="16885914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7973374" y="1735667"/>
            <a:ext cx="4074692" cy="3191933"/>
          </a:xfrm>
          <a:prstGeom prst="rect">
            <a:avLst/>
          </a:prstGeom>
        </p:spPr>
      </p:pic>
      <p:sp>
        <p:nvSpPr>
          <p:cNvPr id="5" name="Title 4"/>
          <p:cNvSpPr>
            <a:spLocks noGrp="1"/>
          </p:cNvSpPr>
          <p:nvPr>
            <p:ph type="title"/>
          </p:nvPr>
        </p:nvSpPr>
        <p:spPr/>
        <p:txBody>
          <a:bodyPr/>
          <a:lstStyle/>
          <a:p>
            <a:r>
              <a:rPr lang="en-US" dirty="0"/>
              <a:t>Stamper’s Semiotic Ladder</a:t>
            </a:r>
          </a:p>
        </p:txBody>
      </p:sp>
      <p:cxnSp>
        <p:nvCxnSpPr>
          <p:cNvPr id="11" name="Straight Arrow Connector 10"/>
          <p:cNvCxnSpPr/>
          <p:nvPr/>
        </p:nvCxnSpPr>
        <p:spPr>
          <a:xfrm flipV="1">
            <a:off x="6375400" y="4478867"/>
            <a:ext cx="2294467" cy="25400"/>
          </a:xfrm>
          <a:prstGeom prst="straightConnector1">
            <a:avLst/>
          </a:prstGeom>
          <a:ln w="571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6908800" y="3806622"/>
            <a:ext cx="2159000" cy="0"/>
          </a:xfrm>
          <a:prstGeom prst="straightConnector1">
            <a:avLst/>
          </a:prstGeom>
          <a:ln w="571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7380707" y="3167642"/>
            <a:ext cx="2074334" cy="33266"/>
          </a:xfrm>
          <a:prstGeom prst="straightConnector1">
            <a:avLst/>
          </a:prstGeom>
          <a:ln w="571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V="1">
            <a:off x="7662332" y="2561928"/>
            <a:ext cx="2048933" cy="1"/>
          </a:xfrm>
          <a:prstGeom prst="straightConnector1">
            <a:avLst/>
          </a:prstGeom>
          <a:ln w="57150">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3" name="Content Placeholder 12"/>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40506" y="2084832"/>
            <a:ext cx="7550538" cy="3816546"/>
          </a:xfrm>
        </p:spPr>
      </p:pic>
      <p:sp>
        <p:nvSpPr>
          <p:cNvPr id="2" name="TextBox 1"/>
          <p:cNvSpPr txBox="1"/>
          <p:nvPr/>
        </p:nvSpPr>
        <p:spPr>
          <a:xfrm>
            <a:off x="8498988" y="4787023"/>
            <a:ext cx="3141133" cy="553998"/>
          </a:xfrm>
          <a:prstGeom prst="rect">
            <a:avLst/>
          </a:prstGeom>
          <a:noFill/>
        </p:spPr>
        <p:txBody>
          <a:bodyPr wrap="square" rtlCol="0">
            <a:spAutoFit/>
          </a:bodyPr>
          <a:lstStyle/>
          <a:p>
            <a:r>
              <a:rPr lang="en-US" sz="1600" dirty="0"/>
              <a:t>              </a:t>
            </a:r>
            <a:r>
              <a:rPr lang="en-US" sz="1400" dirty="0"/>
              <a:t>DIKW Hierarchy</a:t>
            </a:r>
          </a:p>
          <a:p>
            <a:r>
              <a:rPr lang="en-US" sz="1400" dirty="0"/>
              <a:t>(Data, Information, Knowledge, Wisdom)</a:t>
            </a:r>
          </a:p>
        </p:txBody>
      </p:sp>
      <p:sp>
        <p:nvSpPr>
          <p:cNvPr id="3" name="TextBox 2"/>
          <p:cNvSpPr txBox="1"/>
          <p:nvPr/>
        </p:nvSpPr>
        <p:spPr>
          <a:xfrm>
            <a:off x="1024128" y="1629624"/>
            <a:ext cx="7305060" cy="369332"/>
          </a:xfrm>
          <a:prstGeom prst="rect">
            <a:avLst/>
          </a:prstGeom>
          <a:noFill/>
        </p:spPr>
        <p:txBody>
          <a:bodyPr wrap="square" rtlCol="0">
            <a:spAutoFit/>
          </a:bodyPr>
          <a:lstStyle/>
          <a:p>
            <a:r>
              <a:rPr lang="en-US" dirty="0"/>
              <a:t>The lower half is technical. The upper half is social and humanistic.</a:t>
            </a:r>
          </a:p>
        </p:txBody>
      </p:sp>
      <p:sp>
        <p:nvSpPr>
          <p:cNvPr id="4" name="Oval 3"/>
          <p:cNvSpPr/>
          <p:nvPr/>
        </p:nvSpPr>
        <p:spPr>
          <a:xfrm>
            <a:off x="10315088" y="298048"/>
            <a:ext cx="1235020" cy="115344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Social-Human</a:t>
            </a:r>
          </a:p>
          <a:p>
            <a:pPr algn="ctr"/>
            <a:r>
              <a:rPr lang="en-US" dirty="0"/>
              <a:t>SE</a:t>
            </a:r>
          </a:p>
        </p:txBody>
      </p:sp>
      <p:sp>
        <p:nvSpPr>
          <p:cNvPr id="6" name="Rectangle 5"/>
          <p:cNvSpPr/>
          <p:nvPr/>
        </p:nvSpPr>
        <p:spPr>
          <a:xfrm>
            <a:off x="540506" y="6080355"/>
            <a:ext cx="7218976" cy="454612"/>
          </a:xfrm>
          <a:prstGeom prst="rect">
            <a:avLst/>
          </a:prstGeom>
        </p:spPr>
        <p:txBody>
          <a:bodyPr wrap="square">
            <a:spAutoFit/>
          </a:bodyPr>
          <a:lstStyle/>
          <a:p>
            <a:pPr marL="457200" marR="0" indent="-457200">
              <a:lnSpc>
                <a:spcPct val="107000"/>
              </a:lnSpc>
              <a:spcBef>
                <a:spcPts val="0"/>
              </a:spcBef>
              <a:spcAft>
                <a:spcPts val="0"/>
              </a:spcAft>
            </a:pPr>
            <a:r>
              <a:rPr lang="en-US" sz="1100" dirty="0">
                <a:latin typeface="Segoe UI" panose="020B0502040204020203" pitchFamily="34" charset="0"/>
                <a:ea typeface="DengXian" panose="02010600030101010101" pitchFamily="2" charset="-122"/>
                <a:cs typeface="Times New Roman" panose="02020603050405020304" pitchFamily="18" charset="0"/>
              </a:rPr>
              <a:t>Stamper, R. (1996). Signs, Information, Norms and Systems. In R. Posner, H. Klein, P. B. Andersen, &amp; B. </a:t>
            </a:r>
            <a:r>
              <a:rPr lang="en-US" sz="1100" dirty="0" err="1">
                <a:latin typeface="Segoe UI" panose="020B0502040204020203" pitchFamily="34" charset="0"/>
                <a:ea typeface="DengXian" panose="02010600030101010101" pitchFamily="2" charset="-122"/>
                <a:cs typeface="Times New Roman" panose="02020603050405020304" pitchFamily="18" charset="0"/>
              </a:rPr>
              <a:t>Holmqvist</a:t>
            </a:r>
            <a:r>
              <a:rPr lang="en-US" sz="1100" dirty="0">
                <a:latin typeface="Segoe UI" panose="020B0502040204020203" pitchFamily="34" charset="0"/>
                <a:ea typeface="DengXian" panose="02010600030101010101" pitchFamily="2" charset="-122"/>
                <a:cs typeface="Times New Roman" panose="02020603050405020304" pitchFamily="18" charset="0"/>
              </a:rPr>
              <a:t> (Eds.), </a:t>
            </a:r>
            <a:r>
              <a:rPr lang="en-US" sz="1100" i="1" dirty="0">
                <a:latin typeface="Segoe UI" panose="020B0502040204020203" pitchFamily="34" charset="0"/>
                <a:ea typeface="DengXian" panose="02010600030101010101" pitchFamily="2" charset="-122"/>
                <a:cs typeface="Times New Roman" panose="02020603050405020304" pitchFamily="18" charset="0"/>
              </a:rPr>
              <a:t>Signs of Work: Semiosis and Information Processing in </a:t>
            </a:r>
            <a:r>
              <a:rPr lang="en-US" sz="1100" i="1" dirty="0" err="1">
                <a:latin typeface="Segoe UI" panose="020B0502040204020203" pitchFamily="34" charset="0"/>
                <a:ea typeface="DengXian" panose="02010600030101010101" pitchFamily="2" charset="-122"/>
                <a:cs typeface="Times New Roman" panose="02020603050405020304" pitchFamily="18" charset="0"/>
              </a:rPr>
              <a:t>Organisations</a:t>
            </a:r>
            <a:r>
              <a:rPr lang="en-US" sz="1100" dirty="0">
                <a:latin typeface="Segoe UI" panose="020B0502040204020203" pitchFamily="34" charset="0"/>
                <a:ea typeface="DengXian" panose="02010600030101010101" pitchFamily="2" charset="-122"/>
                <a:cs typeface="Times New Roman" panose="02020603050405020304" pitchFamily="18" charset="0"/>
              </a:rPr>
              <a:t> (pp. 349-398): De </a:t>
            </a:r>
            <a:r>
              <a:rPr lang="en-US" sz="1100" dirty="0" err="1">
                <a:latin typeface="Segoe UI" panose="020B0502040204020203" pitchFamily="34" charset="0"/>
                <a:ea typeface="DengXian" panose="02010600030101010101" pitchFamily="2" charset="-122"/>
                <a:cs typeface="Times New Roman" panose="02020603050405020304" pitchFamily="18" charset="0"/>
              </a:rPr>
              <a:t>Gruyter</a:t>
            </a:r>
            <a:r>
              <a:rPr lang="en-US" sz="1100" dirty="0">
                <a:latin typeface="Segoe UI" panose="020B0502040204020203" pitchFamily="34" charset="0"/>
                <a:ea typeface="DengXian" panose="02010600030101010101" pitchFamily="2" charset="-122"/>
                <a:cs typeface="Times New Roman" panose="02020603050405020304" pitchFamily="18" charset="0"/>
              </a:rPr>
              <a:t>.</a:t>
            </a:r>
            <a:endParaRPr lang="en-US" sz="1600" dirty="0">
              <a:latin typeface="Calibri" panose="020F0502020204030204" pitchFamily="34" charset="0"/>
              <a:ea typeface="DengXian" panose="02010600030101010101" pitchFamily="2" charset="-122"/>
              <a:cs typeface="Times New Roman" panose="02020603050405020304" pitchFamily="18" charset="0"/>
            </a:endParaRPr>
          </a:p>
        </p:txBody>
      </p:sp>
      <p:sp>
        <p:nvSpPr>
          <p:cNvPr id="9" name="Slide Number Placeholder 8"/>
          <p:cNvSpPr>
            <a:spLocks noGrp="1"/>
          </p:cNvSpPr>
          <p:nvPr>
            <p:ph type="sldNum" sz="quarter" idx="12"/>
          </p:nvPr>
        </p:nvSpPr>
        <p:spPr/>
        <p:txBody>
          <a:bodyPr/>
          <a:lstStyle/>
          <a:p>
            <a:fld id="{C3E1A352-E940-460C-B17E-A57492295098}" type="slidenum">
              <a:rPr lang="en-US" smtClean="0"/>
              <a:t>8</a:t>
            </a:fld>
            <a:endParaRPr lang="en-US"/>
          </a:p>
        </p:txBody>
      </p:sp>
      <p:sp>
        <p:nvSpPr>
          <p:cNvPr id="8" name="Rectangle 7"/>
          <p:cNvSpPr/>
          <p:nvPr/>
        </p:nvSpPr>
        <p:spPr>
          <a:xfrm>
            <a:off x="8553563" y="5356951"/>
            <a:ext cx="3031984" cy="276999"/>
          </a:xfrm>
          <a:prstGeom prst="rect">
            <a:avLst/>
          </a:prstGeom>
        </p:spPr>
        <p:txBody>
          <a:bodyPr wrap="none">
            <a:spAutoFit/>
          </a:bodyPr>
          <a:lstStyle/>
          <a:p>
            <a:r>
              <a:rPr lang="en-US" sz="1200" dirty="0"/>
              <a:t>https://en.wikipedia.org/wiki/DIKW_pyramid</a:t>
            </a:r>
          </a:p>
        </p:txBody>
      </p:sp>
      <p:sp>
        <p:nvSpPr>
          <p:cNvPr id="18" name="Right Arrow 17"/>
          <p:cNvSpPr/>
          <p:nvPr/>
        </p:nvSpPr>
        <p:spPr>
          <a:xfrm>
            <a:off x="6229125" y="4922698"/>
            <a:ext cx="494044" cy="755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6750573" y="4764978"/>
            <a:ext cx="1324825" cy="369332"/>
          </a:xfrm>
          <a:prstGeom prst="rect">
            <a:avLst/>
          </a:prstGeom>
          <a:noFill/>
        </p:spPr>
        <p:txBody>
          <a:bodyPr wrap="square" rtlCol="0">
            <a:spAutoFit/>
          </a:bodyPr>
          <a:lstStyle/>
          <a:p>
            <a:r>
              <a:rPr lang="en-US" dirty="0"/>
              <a:t>Bits &amp; Bytes</a:t>
            </a:r>
          </a:p>
        </p:txBody>
      </p:sp>
    </p:spTree>
    <p:extLst>
      <p:ext uri="{BB962C8B-B14F-4D97-AF65-F5344CB8AC3E}">
        <p14:creationId xmlns:p14="http://schemas.microsoft.com/office/powerpoint/2010/main" val="2899277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8740472" y="342957"/>
            <a:ext cx="3220278" cy="61277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The work performed that provides meaningful values &amp; impactful outcomes to the sponsor</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pic>
        <p:nvPicPr>
          <p:cNvPr id="2" name="Picture 1"/>
          <p:cNvPicPr>
            <a:picLocks noChangeAspect="1"/>
          </p:cNvPicPr>
          <p:nvPr/>
        </p:nvPicPr>
        <p:blipFill>
          <a:blip r:embed="rId2"/>
          <a:stretch>
            <a:fillRect/>
          </a:stretch>
        </p:blipFill>
        <p:spPr>
          <a:xfrm>
            <a:off x="3768257" y="136686"/>
            <a:ext cx="4972215" cy="6501499"/>
          </a:xfrm>
          <a:prstGeom prst="rect">
            <a:avLst/>
          </a:prstGeom>
        </p:spPr>
      </p:pic>
      <p:sp>
        <p:nvSpPr>
          <p:cNvPr id="3" name="Title 2"/>
          <p:cNvSpPr>
            <a:spLocks noGrp="1"/>
          </p:cNvSpPr>
          <p:nvPr>
            <p:ph type="title"/>
          </p:nvPr>
        </p:nvSpPr>
        <p:spPr>
          <a:xfrm>
            <a:off x="814346" y="365125"/>
            <a:ext cx="3158656" cy="1717675"/>
          </a:xfrm>
        </p:spPr>
        <p:txBody>
          <a:bodyPr>
            <a:normAutofit/>
          </a:bodyPr>
          <a:lstStyle/>
          <a:p>
            <a:r>
              <a:rPr lang="en-US" sz="3600" dirty="0"/>
              <a:t>Stamper’s Organizational “Onion”</a:t>
            </a:r>
          </a:p>
        </p:txBody>
      </p:sp>
      <p:sp>
        <p:nvSpPr>
          <p:cNvPr id="6" name="Rounded Rectangle 5"/>
          <p:cNvSpPr/>
          <p:nvPr/>
        </p:nvSpPr>
        <p:spPr>
          <a:xfrm>
            <a:off x="9030696" y="2814761"/>
            <a:ext cx="2663687" cy="33666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Policies &amp; procedures about time recording</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5" name="Rounded Rectangle 4"/>
          <p:cNvSpPr/>
          <p:nvPr/>
        </p:nvSpPr>
        <p:spPr>
          <a:xfrm>
            <a:off x="9487895" y="4093100"/>
            <a:ext cx="1749287" cy="18077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MITRE Time Recording System (TRS)</a:t>
            </a:r>
          </a:p>
        </p:txBody>
      </p:sp>
      <p:sp>
        <p:nvSpPr>
          <p:cNvPr id="8" name="TextBox 7"/>
          <p:cNvSpPr txBox="1"/>
          <p:nvPr/>
        </p:nvSpPr>
        <p:spPr>
          <a:xfrm>
            <a:off x="9705561" y="4103950"/>
            <a:ext cx="1482386" cy="461665"/>
          </a:xfrm>
          <a:prstGeom prst="rect">
            <a:avLst/>
          </a:prstGeom>
          <a:noFill/>
        </p:spPr>
        <p:txBody>
          <a:bodyPr wrap="square" rtlCol="0">
            <a:spAutoFit/>
          </a:bodyPr>
          <a:lstStyle/>
          <a:p>
            <a:r>
              <a:rPr lang="en-US" sz="2400" dirty="0"/>
              <a:t>IT System</a:t>
            </a:r>
          </a:p>
        </p:txBody>
      </p:sp>
      <p:sp>
        <p:nvSpPr>
          <p:cNvPr id="9" name="TextBox 8"/>
          <p:cNvSpPr txBox="1"/>
          <p:nvPr/>
        </p:nvSpPr>
        <p:spPr>
          <a:xfrm>
            <a:off x="9675190" y="2826827"/>
            <a:ext cx="1340140" cy="461665"/>
          </a:xfrm>
          <a:prstGeom prst="rect">
            <a:avLst/>
          </a:prstGeom>
          <a:noFill/>
        </p:spPr>
        <p:txBody>
          <a:bodyPr wrap="square" rtlCol="0">
            <a:spAutoFit/>
          </a:bodyPr>
          <a:lstStyle/>
          <a:p>
            <a:r>
              <a:rPr lang="en-US" sz="2400" dirty="0"/>
              <a:t>Formal IS</a:t>
            </a:r>
          </a:p>
        </p:txBody>
      </p:sp>
      <p:sp>
        <p:nvSpPr>
          <p:cNvPr id="10" name="TextBox 9"/>
          <p:cNvSpPr txBox="1"/>
          <p:nvPr/>
        </p:nvSpPr>
        <p:spPr>
          <a:xfrm>
            <a:off x="9513274" y="365125"/>
            <a:ext cx="1674673" cy="461665"/>
          </a:xfrm>
          <a:prstGeom prst="rect">
            <a:avLst/>
          </a:prstGeom>
          <a:noFill/>
        </p:spPr>
        <p:txBody>
          <a:bodyPr wrap="square" rtlCol="0">
            <a:spAutoFit/>
          </a:bodyPr>
          <a:lstStyle/>
          <a:p>
            <a:r>
              <a:rPr lang="en-US" sz="2400" dirty="0"/>
              <a:t>Informal IS</a:t>
            </a:r>
          </a:p>
        </p:txBody>
      </p:sp>
      <p:sp>
        <p:nvSpPr>
          <p:cNvPr id="11" name="Content Placeholder 3"/>
          <p:cNvSpPr txBox="1">
            <a:spLocks/>
          </p:cNvSpPr>
          <p:nvPr/>
        </p:nvSpPr>
        <p:spPr>
          <a:xfrm>
            <a:off x="547979" y="2201334"/>
            <a:ext cx="3146727" cy="393192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Wingdings" panose="05000000000000000000" pitchFamily="2" charset="2"/>
              <a:buChar char="v"/>
            </a:pPr>
            <a:r>
              <a:rPr lang="en-US" sz="2000" dirty="0"/>
              <a:t> </a:t>
            </a:r>
            <a:r>
              <a:rPr lang="en-US" sz="2800" dirty="0"/>
              <a:t>Three layers of an information system</a:t>
            </a:r>
          </a:p>
          <a:p>
            <a:pPr lvl="1">
              <a:buFont typeface="Wingdings" panose="05000000000000000000" pitchFamily="2" charset="2"/>
              <a:buChar char="v"/>
            </a:pPr>
            <a:r>
              <a:rPr lang="en-US" sz="2400" dirty="0"/>
              <a:t> IT System</a:t>
            </a:r>
          </a:p>
          <a:p>
            <a:pPr lvl="1">
              <a:buFont typeface="Wingdings" panose="05000000000000000000" pitchFamily="2" charset="2"/>
              <a:buChar char="v"/>
            </a:pPr>
            <a:r>
              <a:rPr lang="en-US" sz="2400" dirty="0"/>
              <a:t> Formal Info System</a:t>
            </a:r>
          </a:p>
          <a:p>
            <a:pPr lvl="1">
              <a:buFont typeface="Wingdings" panose="05000000000000000000" pitchFamily="2" charset="2"/>
              <a:buChar char="v"/>
            </a:pPr>
            <a:r>
              <a:rPr lang="en-US" sz="2400" dirty="0"/>
              <a:t> Informal Info System</a:t>
            </a:r>
          </a:p>
        </p:txBody>
      </p:sp>
      <p:sp>
        <p:nvSpPr>
          <p:cNvPr id="12" name="Slide Number Placeholder 11"/>
          <p:cNvSpPr>
            <a:spLocks noGrp="1"/>
          </p:cNvSpPr>
          <p:nvPr>
            <p:ph type="sldNum" sz="quarter" idx="12"/>
          </p:nvPr>
        </p:nvSpPr>
        <p:spPr/>
        <p:txBody>
          <a:bodyPr/>
          <a:lstStyle/>
          <a:p>
            <a:fld id="{C3E1A352-E940-460C-B17E-A57492295098}" type="slidenum">
              <a:rPr lang="en-US" smtClean="0"/>
              <a:t>9</a:t>
            </a:fld>
            <a:endParaRPr lang="en-US"/>
          </a:p>
        </p:txBody>
      </p:sp>
      <p:sp>
        <p:nvSpPr>
          <p:cNvPr id="13" name="Rectangle 12"/>
          <p:cNvSpPr/>
          <p:nvPr/>
        </p:nvSpPr>
        <p:spPr>
          <a:xfrm>
            <a:off x="474428" y="4734888"/>
            <a:ext cx="3154200" cy="1465722"/>
          </a:xfrm>
          <a:prstGeom prst="rect">
            <a:avLst/>
          </a:prstGeom>
        </p:spPr>
        <p:txBody>
          <a:bodyPr wrap="square">
            <a:spAutoFit/>
          </a:bodyPr>
          <a:lstStyle/>
          <a:p>
            <a:pPr marL="457200" marR="0" indent="-457200">
              <a:lnSpc>
                <a:spcPct val="107000"/>
              </a:lnSpc>
              <a:spcBef>
                <a:spcPts val="0"/>
              </a:spcBef>
              <a:spcAft>
                <a:spcPts val="0"/>
              </a:spcAft>
            </a:pPr>
            <a:r>
              <a:rPr lang="en-US" sz="1200" dirty="0">
                <a:latin typeface="Segoe UI" panose="020B0502040204020203" pitchFamily="34" charset="0"/>
                <a:ea typeface="DengXian" panose="02010600030101010101" pitchFamily="2" charset="-122"/>
                <a:cs typeface="Times New Roman" panose="02020603050405020304" pitchFamily="18" charset="0"/>
              </a:rPr>
              <a:t>Stamper, R. (1996). Signs, Information, Norms and Systems. In R. Posner, H. Klein, P. B. Andersen, &amp; B. </a:t>
            </a:r>
            <a:r>
              <a:rPr lang="en-US" sz="1200" dirty="0" err="1">
                <a:latin typeface="Segoe UI" panose="020B0502040204020203" pitchFamily="34" charset="0"/>
                <a:ea typeface="DengXian" panose="02010600030101010101" pitchFamily="2" charset="-122"/>
                <a:cs typeface="Times New Roman" panose="02020603050405020304" pitchFamily="18" charset="0"/>
              </a:rPr>
              <a:t>Holmqvist</a:t>
            </a:r>
            <a:r>
              <a:rPr lang="en-US" sz="1200" dirty="0">
                <a:latin typeface="Segoe UI" panose="020B0502040204020203" pitchFamily="34" charset="0"/>
                <a:ea typeface="DengXian" panose="02010600030101010101" pitchFamily="2" charset="-122"/>
                <a:cs typeface="Times New Roman" panose="02020603050405020304" pitchFamily="18" charset="0"/>
              </a:rPr>
              <a:t> (Eds.), </a:t>
            </a:r>
            <a:r>
              <a:rPr lang="en-US" sz="1200" i="1" dirty="0">
                <a:latin typeface="Segoe UI" panose="020B0502040204020203" pitchFamily="34" charset="0"/>
                <a:ea typeface="DengXian" panose="02010600030101010101" pitchFamily="2" charset="-122"/>
                <a:cs typeface="Times New Roman" panose="02020603050405020304" pitchFamily="18" charset="0"/>
              </a:rPr>
              <a:t>Signs of Work: Semiosis and Information Processing in </a:t>
            </a:r>
            <a:r>
              <a:rPr lang="en-US" sz="1200" i="1" dirty="0" err="1">
                <a:latin typeface="Segoe UI" panose="020B0502040204020203" pitchFamily="34" charset="0"/>
                <a:ea typeface="DengXian" panose="02010600030101010101" pitchFamily="2" charset="-122"/>
                <a:cs typeface="Times New Roman" panose="02020603050405020304" pitchFamily="18" charset="0"/>
              </a:rPr>
              <a:t>Organisations</a:t>
            </a:r>
            <a:r>
              <a:rPr lang="en-US" sz="1200" dirty="0">
                <a:latin typeface="Segoe UI" panose="020B0502040204020203" pitchFamily="34" charset="0"/>
                <a:ea typeface="DengXian" panose="02010600030101010101" pitchFamily="2" charset="-122"/>
                <a:cs typeface="Times New Roman" panose="02020603050405020304" pitchFamily="18" charset="0"/>
              </a:rPr>
              <a:t> (pp. 349-398): De </a:t>
            </a:r>
            <a:r>
              <a:rPr lang="en-US" sz="1200" dirty="0" err="1">
                <a:latin typeface="Segoe UI" panose="020B0502040204020203" pitchFamily="34" charset="0"/>
                <a:ea typeface="DengXian" panose="02010600030101010101" pitchFamily="2" charset="-122"/>
                <a:cs typeface="Times New Roman" panose="02020603050405020304" pitchFamily="18" charset="0"/>
              </a:rPr>
              <a:t>Gruyter</a:t>
            </a:r>
            <a:r>
              <a:rPr lang="en-US" sz="1200" dirty="0">
                <a:latin typeface="Segoe UI" panose="020B0502040204020203" pitchFamily="34" charset="0"/>
                <a:ea typeface="DengXian" panose="02010600030101010101" pitchFamily="2" charset="-122"/>
                <a:cs typeface="Times New Roman" panose="02020603050405020304" pitchFamily="18" charset="0"/>
              </a:rPr>
              <a:t>.</a:t>
            </a:r>
            <a:endParaRPr lang="en-US" dirty="0">
              <a:latin typeface="Calibri" panose="020F0502020204030204" pitchFamily="34"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725169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3927</TotalTime>
  <Words>2327</Words>
  <Application>Microsoft Office PowerPoint</Application>
  <PresentationFormat>Widescreen</PresentationFormat>
  <Paragraphs>322</Paragraphs>
  <Slides>25</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DengXian</vt:lpstr>
      <vt:lpstr>Calibri</vt:lpstr>
      <vt:lpstr>Segoe UI</vt:lpstr>
      <vt:lpstr>Times New Roman</vt:lpstr>
      <vt:lpstr>Tw Cen MT</vt:lpstr>
      <vt:lpstr>Tw Cen MT Condensed</vt:lpstr>
      <vt:lpstr>Wingdings</vt:lpstr>
      <vt:lpstr>Wingdings 3</vt:lpstr>
      <vt:lpstr>Integral</vt:lpstr>
      <vt:lpstr>Beyond Technology Information Systems in an Organizational Context </vt:lpstr>
      <vt:lpstr>Objective &amp; Agenda </vt:lpstr>
      <vt:lpstr>Part I – The Purpose of Information Systems</vt:lpstr>
      <vt:lpstr>Is A Lawn mower an Information System?</vt:lpstr>
      <vt:lpstr>Traditional Systems engineering View</vt:lpstr>
      <vt:lpstr>A Poem about Information</vt:lpstr>
      <vt:lpstr>The Paradox of Technical Efficiency  &amp; Organizational Ineffectiveness </vt:lpstr>
      <vt:lpstr>Stamper’s Semiotic Ladder</vt:lpstr>
      <vt:lpstr>Stamper’s Organizational “Onion”</vt:lpstr>
      <vt:lpstr>Information system is Interdisciplinary</vt:lpstr>
      <vt:lpstr>Examples of Theories Used in Information systems Research </vt:lpstr>
      <vt:lpstr>The Disconnect between Information systems Research &amp; Practices</vt:lpstr>
      <vt:lpstr>Part II – The models of Information Systems</vt:lpstr>
      <vt:lpstr>Three Useful Models of An Information System</vt:lpstr>
      <vt:lpstr>Information Systems Success Model </vt:lpstr>
      <vt:lpstr>Work System Method (WSM)</vt:lpstr>
      <vt:lpstr>Technology-Organization-Environment (TOE) Framework</vt:lpstr>
      <vt:lpstr>Wang’s Unified Model</vt:lpstr>
      <vt:lpstr>Wang’s Unified Model -Learning is living</vt:lpstr>
      <vt:lpstr>Wang’s Unified Model - Six Dimensions</vt:lpstr>
      <vt:lpstr>Application of The Unified Model (1) - Understand The mind and mission of a CIO</vt:lpstr>
      <vt:lpstr>Application of The Unified Model (2) -  Understand Information System Obsolescence</vt:lpstr>
      <vt:lpstr>Think Beyond Technology</vt:lpstr>
      <vt:lpstr>Bibliography</vt:lpstr>
      <vt:lpstr>Questions &amp; Discussions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Models of Information Systems</dc:title>
  <dc:creator>Wang, Jay</dc:creator>
  <cp:lastModifiedBy>Wang, Jay</cp:lastModifiedBy>
  <cp:revision>195</cp:revision>
  <cp:lastPrinted>2017-01-11T17:55:19Z</cp:lastPrinted>
  <dcterms:created xsi:type="dcterms:W3CDTF">2016-12-15T13:29:51Z</dcterms:created>
  <dcterms:modified xsi:type="dcterms:W3CDTF">2017-02-15T15:37:38Z</dcterms:modified>
</cp:coreProperties>
</file>

<file path=docProps/thumbnail.jpeg>
</file>